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6"/>
  </p:notesMasterIdLst>
  <p:handoutMasterIdLst>
    <p:handoutMasterId r:id="rId37"/>
  </p:handoutMasterIdLst>
  <p:sldIdLst>
    <p:sldId id="1191" r:id="rId2"/>
    <p:sldId id="1127" r:id="rId3"/>
    <p:sldId id="1117" r:id="rId4"/>
    <p:sldId id="1125" r:id="rId5"/>
    <p:sldId id="1220" r:id="rId6"/>
    <p:sldId id="1118" r:id="rId7"/>
    <p:sldId id="1119" r:id="rId8"/>
    <p:sldId id="1103" r:id="rId9"/>
    <p:sldId id="1104" r:id="rId10"/>
    <p:sldId id="1105" r:id="rId11"/>
    <p:sldId id="1106" r:id="rId12"/>
    <p:sldId id="1107" r:id="rId13"/>
    <p:sldId id="273" r:id="rId14"/>
    <p:sldId id="1167" r:id="rId15"/>
    <p:sldId id="1170" r:id="rId16"/>
    <p:sldId id="1172" r:id="rId17"/>
    <p:sldId id="1176" r:id="rId18"/>
    <p:sldId id="274" r:id="rId19"/>
    <p:sldId id="802" r:id="rId20"/>
    <p:sldId id="275" r:id="rId21"/>
    <p:sldId id="803" r:id="rId22"/>
    <p:sldId id="804" r:id="rId23"/>
    <p:sldId id="276" r:id="rId24"/>
    <p:sldId id="805" r:id="rId25"/>
    <p:sldId id="271" r:id="rId26"/>
    <p:sldId id="272" r:id="rId27"/>
    <p:sldId id="301" r:id="rId28"/>
    <p:sldId id="1206" r:id="rId29"/>
    <p:sldId id="1207" r:id="rId30"/>
    <p:sldId id="302" r:id="rId31"/>
    <p:sldId id="1218" r:id="rId32"/>
    <p:sldId id="1208" r:id="rId33"/>
    <p:sldId id="1183" r:id="rId34"/>
    <p:sldId id="1209" r:id="rId35"/>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2B1AA1E-BD7C-4EA7-8145-32F40E6C31C6}"/>
              </a:ext>
            </a:extLst>
          </p:cNvPr>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sz="1000">
                <a:latin typeface="Arial" panose="020B0604020202020204" pitchFamily="34" charset="0"/>
                <a:cs typeface="Arial" panose="020B0604020202020204" pitchFamily="34" charset="0"/>
              </a:rPr>
              <a:t>Class – The Book of Revelation (9)</a:t>
            </a:r>
            <a:endParaRPr lang="en-US" sz="1000" dirty="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D0966EA9-5510-48B6-A13D-B348F8297543}"/>
              </a:ext>
            </a:extLst>
          </p:cNvPr>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r>
              <a:rPr lang="en-US" sz="1000">
                <a:latin typeface="Arial" panose="020B0604020202020204" pitchFamily="34" charset="0"/>
                <a:cs typeface="Arial" panose="020B0604020202020204" pitchFamily="34" charset="0"/>
              </a:rPr>
              <a:t>4/26/2020</a:t>
            </a:r>
          </a:p>
        </p:txBody>
      </p:sp>
      <p:sp>
        <p:nvSpPr>
          <p:cNvPr id="4" name="Footer Placeholder 3">
            <a:extLst>
              <a:ext uri="{FF2B5EF4-FFF2-40B4-BE49-F238E27FC236}">
                <a16:creationId xmlns:a16="http://schemas.microsoft.com/office/drawing/2014/main" id="{AB7DD3BF-0B92-445A-8A37-E1563ADA6106}"/>
              </a:ext>
            </a:extLst>
          </p:cNvPr>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C775ADD6-B81A-457E-AFB9-5BA3E667A381}"/>
              </a:ext>
            </a:extLst>
          </p:cNvPr>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47ADBBC6-AA63-4B7E-A4F0-72C3688B0D9A}"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17807968"/>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r>
              <a:rPr lang="en-US"/>
              <a:t>Class – The Book of Revelation (9)</a:t>
            </a:r>
          </a:p>
        </p:txBody>
      </p:sp>
      <p:sp>
        <p:nvSpPr>
          <p:cNvPr id="3" name="Date Placeholder 2"/>
          <p:cNvSpPr>
            <a:spLocks noGrp="1"/>
          </p:cNvSpPr>
          <p:nvPr>
            <p:ph type="dt" idx="1"/>
          </p:nvPr>
        </p:nvSpPr>
        <p:spPr>
          <a:xfrm>
            <a:off x="4143375" y="0"/>
            <a:ext cx="3170238" cy="481013"/>
          </a:xfrm>
          <a:prstGeom prst="rect">
            <a:avLst/>
          </a:prstGeom>
        </p:spPr>
        <p:txBody>
          <a:bodyPr vert="horz" lIns="91440" tIns="45720" rIns="91440" bIns="45720" rtlCol="0"/>
          <a:lstStyle>
            <a:lvl1pPr algn="r">
              <a:defRPr sz="1200"/>
            </a:lvl1pPr>
          </a:lstStyle>
          <a:p>
            <a:r>
              <a:rPr lang="en-US"/>
              <a:t>4/26/2020</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621213"/>
            <a:ext cx="5851525" cy="37798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188"/>
            <a:ext cx="3170238" cy="481012"/>
          </a:xfrm>
          <a:prstGeom prst="rect">
            <a:avLst/>
          </a:prstGeom>
        </p:spPr>
        <p:txBody>
          <a:bodyPr vert="horz" lIns="91440" tIns="45720" rIns="91440" bIns="45720"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375" y="9120188"/>
            <a:ext cx="3170238" cy="481012"/>
          </a:xfrm>
          <a:prstGeom prst="rect">
            <a:avLst/>
          </a:prstGeom>
        </p:spPr>
        <p:txBody>
          <a:bodyPr vert="horz" lIns="91440" tIns="45720" rIns="91440" bIns="45720" rtlCol="0" anchor="b"/>
          <a:lstStyle>
            <a:lvl1pPr algn="r">
              <a:defRPr sz="1200"/>
            </a:lvl1pPr>
          </a:lstStyle>
          <a:p>
            <a:fld id="{DF078355-0F0B-48BC-9F5B-C34DB8D9BC3E}" type="slidenum">
              <a:rPr lang="en-US" smtClean="0"/>
              <a:t>‹#›</a:t>
            </a:fld>
            <a:endParaRPr lang="en-US"/>
          </a:p>
        </p:txBody>
      </p:sp>
    </p:spTree>
    <p:extLst>
      <p:ext uri="{BB962C8B-B14F-4D97-AF65-F5344CB8AC3E}">
        <p14:creationId xmlns:p14="http://schemas.microsoft.com/office/powerpoint/2010/main" val="1575691207"/>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2C2085DC-C5DD-4A28-94F6-F9F029BCA1AE}" type="slidenum">
              <a:rPr lang="en-US" altLang="en-US" smtClean="0"/>
              <a:pPr/>
              <a:t>‹#›</a:t>
            </a:fld>
            <a:endParaRPr lang="en-US" altLang="en-US"/>
          </a:p>
        </p:txBody>
      </p:sp>
    </p:spTree>
    <p:extLst>
      <p:ext uri="{BB962C8B-B14F-4D97-AF65-F5344CB8AC3E}">
        <p14:creationId xmlns:p14="http://schemas.microsoft.com/office/powerpoint/2010/main" val="325661160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7853693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350486615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366968022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58959903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57996215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396238893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2814E910-BBD9-4C6C-B553-9F185752B042}" type="slidenum">
              <a:rPr lang="en-US" altLang="en-US" smtClean="0"/>
              <a:pPr/>
              <a:t>‹#›</a:t>
            </a:fld>
            <a:endParaRPr lang="en-US" altLang="en-US"/>
          </a:p>
        </p:txBody>
      </p:sp>
    </p:spTree>
    <p:extLst>
      <p:ext uri="{BB962C8B-B14F-4D97-AF65-F5344CB8AC3E}">
        <p14:creationId xmlns:p14="http://schemas.microsoft.com/office/powerpoint/2010/main" val="285609587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A9B584D8-2FAB-4CF1-AF74-0E7F3D958B3D}" type="slidenum">
              <a:rPr lang="en-US" altLang="en-US" smtClean="0"/>
              <a:pPr/>
              <a:t>‹#›</a:t>
            </a:fld>
            <a:endParaRPr lang="en-US" altLang="en-US"/>
          </a:p>
        </p:txBody>
      </p:sp>
    </p:spTree>
    <p:extLst>
      <p:ext uri="{BB962C8B-B14F-4D97-AF65-F5344CB8AC3E}">
        <p14:creationId xmlns:p14="http://schemas.microsoft.com/office/powerpoint/2010/main" val="166791692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71DD7C3C-26EA-48D1-89DB-82086917E937}" type="slidenum">
              <a:rPr lang="en-US" altLang="en-US" smtClean="0"/>
              <a:pPr/>
              <a:t>‹#›</a:t>
            </a:fld>
            <a:endParaRPr lang="en-US" altLang="en-US"/>
          </a:p>
        </p:txBody>
      </p:sp>
    </p:spTree>
    <p:extLst>
      <p:ext uri="{BB962C8B-B14F-4D97-AF65-F5344CB8AC3E}">
        <p14:creationId xmlns:p14="http://schemas.microsoft.com/office/powerpoint/2010/main" val="150876601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075DFFC-4C7E-4580-BD58-D28052B8411C}" type="slidenum">
              <a:rPr lang="en-US" altLang="en-US" smtClean="0"/>
              <a:pPr/>
              <a:t>‹#›</a:t>
            </a:fld>
            <a:endParaRPr lang="en-US" altLang="en-US"/>
          </a:p>
        </p:txBody>
      </p:sp>
    </p:spTree>
    <p:extLst>
      <p:ext uri="{BB962C8B-B14F-4D97-AF65-F5344CB8AC3E}">
        <p14:creationId xmlns:p14="http://schemas.microsoft.com/office/powerpoint/2010/main" val="397317467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3981AFB8-6607-4BFB-A990-26AE2ECB36E5}" type="slidenum">
              <a:rPr lang="en-US" altLang="en-US" smtClean="0"/>
              <a:pPr/>
              <a:t>‹#›</a:t>
            </a:fld>
            <a:endParaRPr lang="en-US" altLang="en-US"/>
          </a:p>
        </p:txBody>
      </p:sp>
    </p:spTree>
    <p:extLst>
      <p:ext uri="{BB962C8B-B14F-4D97-AF65-F5344CB8AC3E}">
        <p14:creationId xmlns:p14="http://schemas.microsoft.com/office/powerpoint/2010/main" val="167086311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3D3B5985-F0FB-461C-A410-C18B3EA5F9E1}" type="slidenum">
              <a:rPr lang="en-US" altLang="en-US" smtClean="0"/>
              <a:pPr/>
              <a:t>‹#›</a:t>
            </a:fld>
            <a:endParaRPr lang="en-US" altLang="en-US"/>
          </a:p>
        </p:txBody>
      </p:sp>
    </p:spTree>
    <p:extLst>
      <p:ext uri="{BB962C8B-B14F-4D97-AF65-F5344CB8AC3E}">
        <p14:creationId xmlns:p14="http://schemas.microsoft.com/office/powerpoint/2010/main" val="46749103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A8F3877-D21C-4381-AFB3-9CF0607A0B12}" type="slidenum">
              <a:rPr lang="en-US" altLang="en-US" smtClean="0"/>
              <a:pPr/>
              <a:t>‹#›</a:t>
            </a:fld>
            <a:endParaRPr lang="en-US" altLang="en-US"/>
          </a:p>
        </p:txBody>
      </p:sp>
    </p:spTree>
    <p:extLst>
      <p:ext uri="{BB962C8B-B14F-4D97-AF65-F5344CB8AC3E}">
        <p14:creationId xmlns:p14="http://schemas.microsoft.com/office/powerpoint/2010/main" val="240578471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A5615BA9-689B-4940-B8A1-D0153F61312A}" type="slidenum">
              <a:rPr lang="en-US" altLang="en-US" smtClean="0"/>
              <a:pPr/>
              <a:t>‹#›</a:t>
            </a:fld>
            <a:endParaRPr lang="en-US" altLang="en-US"/>
          </a:p>
        </p:txBody>
      </p:sp>
    </p:spTree>
    <p:extLst>
      <p:ext uri="{BB962C8B-B14F-4D97-AF65-F5344CB8AC3E}">
        <p14:creationId xmlns:p14="http://schemas.microsoft.com/office/powerpoint/2010/main" val="175577250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B837187E-E6D4-4886-BDEE-08F8AEB698FB}" type="slidenum">
              <a:rPr lang="en-US" altLang="en-US" smtClean="0"/>
              <a:pPr/>
              <a:t>‹#›</a:t>
            </a:fld>
            <a:endParaRPr lang="en-US" altLang="en-US"/>
          </a:p>
        </p:txBody>
      </p:sp>
    </p:spTree>
    <p:extLst>
      <p:ext uri="{BB962C8B-B14F-4D97-AF65-F5344CB8AC3E}">
        <p14:creationId xmlns:p14="http://schemas.microsoft.com/office/powerpoint/2010/main" val="49091485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86CCBCD0-433E-4322-8891-D43E1F630C1A}" type="slidenum">
              <a:rPr lang="en-US" altLang="en-US" smtClean="0"/>
              <a:pPr/>
              <a:t>‹#›</a:t>
            </a:fld>
            <a:endParaRPr lang="en-US" altLang="en-US"/>
          </a:p>
        </p:txBody>
      </p:sp>
    </p:spTree>
    <p:extLst>
      <p:ext uri="{BB962C8B-B14F-4D97-AF65-F5344CB8AC3E}">
        <p14:creationId xmlns:p14="http://schemas.microsoft.com/office/powerpoint/2010/main" val="374408913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282FA3C6-7C60-430F-B028-42B5104B86BE}"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6418945"/>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hf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D927B-E843-462E-9476-E45B6FC0DDF8}"/>
              </a:ext>
            </a:extLst>
          </p:cNvPr>
          <p:cNvSpPr>
            <a:spLocks noGrp="1"/>
          </p:cNvSpPr>
          <p:nvPr>
            <p:ph type="ctrTitle"/>
          </p:nvPr>
        </p:nvSpPr>
        <p:spPr>
          <a:xfrm>
            <a:off x="305095" y="1905000"/>
            <a:ext cx="8533811" cy="2086725"/>
          </a:xfrm>
        </p:spPr>
        <p:txBody>
          <a:bodyPr>
            <a:spAutoFit/>
          </a:bodyPr>
          <a:lstStyle/>
          <a:p>
            <a:pPr algn="ctr"/>
            <a:r>
              <a:rPr lang="en-US" dirty="0">
                <a:solidFill>
                  <a:schemeClr val="tx1"/>
                </a:solidFill>
              </a:rPr>
              <a:t>A Study Of </a:t>
            </a:r>
            <a:br>
              <a:rPr lang="en-US" dirty="0">
                <a:solidFill>
                  <a:schemeClr val="tx1"/>
                </a:solidFill>
              </a:rPr>
            </a:br>
            <a:r>
              <a:rPr lang="en-US" dirty="0">
                <a:solidFill>
                  <a:schemeClr val="tx1"/>
                </a:solidFill>
              </a:rPr>
              <a:t>The Book Of Revelation</a:t>
            </a:r>
          </a:p>
        </p:txBody>
      </p:sp>
      <p:sp>
        <p:nvSpPr>
          <p:cNvPr id="3" name="Subtitle 2">
            <a:extLst>
              <a:ext uri="{FF2B5EF4-FFF2-40B4-BE49-F238E27FC236}">
                <a16:creationId xmlns:a16="http://schemas.microsoft.com/office/drawing/2014/main" id="{78684570-74C7-4D91-8578-009947D53EE0}"/>
              </a:ext>
            </a:extLst>
          </p:cNvPr>
          <p:cNvSpPr>
            <a:spLocks noGrp="1"/>
          </p:cNvSpPr>
          <p:nvPr>
            <p:ph type="subTitle" idx="1"/>
          </p:nvPr>
        </p:nvSpPr>
        <p:spPr>
          <a:xfrm>
            <a:off x="800100" y="4648918"/>
            <a:ext cx="7696200" cy="424732"/>
          </a:xfrm>
          <a:noFill/>
        </p:spPr>
        <p:txBody>
          <a:bodyPr>
            <a:spAutoFit/>
          </a:bodyPr>
          <a:lstStyle/>
          <a:p>
            <a:pPr algn="ctr"/>
            <a:r>
              <a:rPr lang="en-US" dirty="0">
                <a:solidFill>
                  <a:schemeClr val="tx1"/>
                </a:solidFill>
              </a:rPr>
              <a:t>April 26, 2020</a:t>
            </a:r>
          </a:p>
        </p:txBody>
      </p:sp>
      <p:sp>
        <p:nvSpPr>
          <p:cNvPr id="4" name="Slide Number Placeholder 3">
            <a:extLst>
              <a:ext uri="{FF2B5EF4-FFF2-40B4-BE49-F238E27FC236}">
                <a16:creationId xmlns:a16="http://schemas.microsoft.com/office/drawing/2014/main" id="{42A796AF-6424-41FA-BBC3-01A62FCD2F70}"/>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2C2085DC-C5DD-4A28-94F6-F9F029BCA1AE}"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74780069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28650" y="677042"/>
            <a:ext cx="7886700" cy="701731"/>
          </a:xfrm>
          <a:noFill/>
        </p:spPr>
        <p:txBody>
          <a:bodyPr anchor="ctr">
            <a:spAutoFit/>
          </a:bodyPr>
          <a:lstStyle/>
          <a:p>
            <a:r>
              <a:rPr lang="en-US" altLang="en-US" b="1" dirty="0">
                <a:solidFill>
                  <a:schemeClr val="tx1"/>
                </a:solidFill>
                <a:latin typeface="Arial" panose="020B0604020202020204" pitchFamily="34" charset="0"/>
                <a:cs typeface="Arial" panose="020B0604020202020204" pitchFamily="34" charset="0"/>
              </a:rPr>
              <a:t>Methods of Interpretation</a:t>
            </a:r>
          </a:p>
        </p:txBody>
      </p:sp>
      <p:sp>
        <p:nvSpPr>
          <p:cNvPr id="13315" name="Rectangle 3"/>
          <p:cNvSpPr>
            <a:spLocks noGrp="1" noChangeArrowheads="1"/>
          </p:cNvSpPr>
          <p:nvPr>
            <p:ph idx="1"/>
          </p:nvPr>
        </p:nvSpPr>
        <p:spPr>
          <a:xfrm>
            <a:off x="228599" y="1828800"/>
            <a:ext cx="8670303" cy="4175502"/>
          </a:xfrm>
          <a:noFill/>
        </p:spPr>
        <p:txBody>
          <a:bodyPr wrap="square">
            <a:spAutoFit/>
          </a:bodyPr>
          <a:lstStyle/>
          <a:p>
            <a:pPr marL="0" indent="0">
              <a:buNone/>
            </a:pPr>
            <a:r>
              <a:rPr lang="en-US" sz="2800" b="1" dirty="0">
                <a:solidFill>
                  <a:schemeClr val="tx1"/>
                </a:solidFill>
              </a:rPr>
              <a:t>PHILOSOPHY OF HISTORY </a:t>
            </a:r>
            <a:r>
              <a:rPr lang="en-US" sz="2800" dirty="0">
                <a:solidFill>
                  <a:schemeClr val="tx1"/>
                </a:solidFill>
              </a:rPr>
              <a:t>– This view says that there are not actual events in Revelation, but rather symbolic forces of good waging war against the forces of evil. In Revelation the spiritual forces conquer the physical forces.</a:t>
            </a:r>
          </a:p>
          <a:p>
            <a:pPr marL="0" indent="0">
              <a:buNone/>
            </a:pPr>
            <a:endParaRPr lang="en-US" sz="2800" dirty="0">
              <a:solidFill>
                <a:schemeClr val="tx1"/>
              </a:solidFill>
            </a:endParaRPr>
          </a:p>
          <a:p>
            <a:r>
              <a:rPr lang="en-US" sz="2800" dirty="0">
                <a:solidFill>
                  <a:schemeClr val="tx1"/>
                </a:solidFill>
              </a:rPr>
              <a:t>The book of Revelation is dealing with an historical situation in which the Christians of John’s day were involved. Therefore, we reject this theory of understanding Revelation.</a:t>
            </a:r>
            <a:endParaRPr lang="en-US" altLang="en-US" dirty="0">
              <a:solidFill>
                <a:schemeClr val="tx1"/>
              </a:solidFill>
              <a:latin typeface="Arial" panose="020B060402020202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FE10252D-75D9-41DC-884D-F865F56C6A72}"/>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71DD7C3C-26EA-48D1-89DB-82086917E937}"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10</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51677111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Effect transition="in" filter="fade">
                                      <p:cBhvr>
                                        <p:cTn id="7" dur="1000"/>
                                        <p:tgtEl>
                                          <p:spTgt spid="13315">
                                            <p:txEl>
                                              <p:pRg st="0" end="0"/>
                                            </p:txEl>
                                          </p:spTgt>
                                        </p:tgtEl>
                                      </p:cBhvr>
                                    </p:animEffect>
                                    <p:anim calcmode="lin" valueType="num">
                                      <p:cBhvr>
                                        <p:cTn id="8" dur="1000" fill="hold"/>
                                        <p:tgtEl>
                                          <p:spTgt spid="1331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331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3315">
                                            <p:txEl>
                                              <p:pRg st="2" end="2"/>
                                            </p:txEl>
                                          </p:spTgt>
                                        </p:tgtEl>
                                        <p:attrNameLst>
                                          <p:attrName>style.visibility</p:attrName>
                                        </p:attrNameLst>
                                      </p:cBhvr>
                                      <p:to>
                                        <p:strVal val="visible"/>
                                      </p:to>
                                    </p:set>
                                    <p:animEffect transition="in" filter="fade">
                                      <p:cBhvr>
                                        <p:cTn id="14" dur="1000"/>
                                        <p:tgtEl>
                                          <p:spTgt spid="13315">
                                            <p:txEl>
                                              <p:pRg st="2" end="2"/>
                                            </p:txEl>
                                          </p:spTgt>
                                        </p:tgtEl>
                                      </p:cBhvr>
                                    </p:animEffect>
                                    <p:anim calcmode="lin" valueType="num">
                                      <p:cBhvr>
                                        <p:cTn id="15" dur="1000" fill="hold"/>
                                        <p:tgtEl>
                                          <p:spTgt spid="1331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331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28650" y="328243"/>
            <a:ext cx="7886700" cy="701731"/>
          </a:xfrm>
          <a:noFill/>
        </p:spPr>
        <p:txBody>
          <a:bodyPr anchor="ctr">
            <a:spAutoFit/>
          </a:bodyPr>
          <a:lstStyle/>
          <a:p>
            <a:r>
              <a:rPr lang="en-US" altLang="en-US" b="1" dirty="0">
                <a:solidFill>
                  <a:schemeClr val="tx1"/>
                </a:solidFill>
                <a:latin typeface="Arial" panose="020B0604020202020204" pitchFamily="34" charset="0"/>
                <a:cs typeface="Arial" panose="020B0604020202020204" pitchFamily="34" charset="0"/>
              </a:rPr>
              <a:t>Methods of Interpretation</a:t>
            </a:r>
          </a:p>
        </p:txBody>
      </p:sp>
      <p:sp>
        <p:nvSpPr>
          <p:cNvPr id="13315" name="Rectangle 3"/>
          <p:cNvSpPr>
            <a:spLocks noGrp="1" noChangeArrowheads="1"/>
          </p:cNvSpPr>
          <p:nvPr>
            <p:ph idx="1"/>
          </p:nvPr>
        </p:nvSpPr>
        <p:spPr>
          <a:xfrm>
            <a:off x="228600" y="1187770"/>
            <a:ext cx="8698584" cy="5627181"/>
          </a:xfrm>
          <a:noFill/>
        </p:spPr>
        <p:txBody>
          <a:bodyPr wrap="square">
            <a:spAutoFit/>
          </a:bodyPr>
          <a:lstStyle/>
          <a:p>
            <a:pPr marL="0" indent="0">
              <a:buNone/>
            </a:pPr>
            <a:r>
              <a:rPr lang="en-US" sz="3000" b="1" dirty="0">
                <a:solidFill>
                  <a:schemeClr val="tx1"/>
                </a:solidFill>
              </a:rPr>
              <a:t>PRETERIST</a:t>
            </a:r>
            <a:r>
              <a:rPr lang="en-US" sz="3000" dirty="0">
                <a:solidFill>
                  <a:schemeClr val="tx1"/>
                </a:solidFill>
              </a:rPr>
              <a:t> – This view says the book was written for the people of John’s day, and fulfilled in the events of the first century, and has little or no value to us today.</a:t>
            </a:r>
          </a:p>
          <a:p>
            <a:pPr marL="0" indent="0">
              <a:buNone/>
            </a:pPr>
            <a:endParaRPr lang="en-US" sz="2800" dirty="0">
              <a:solidFill>
                <a:schemeClr val="tx1"/>
              </a:solidFill>
            </a:endParaRPr>
          </a:p>
          <a:p>
            <a:r>
              <a:rPr lang="en-US" sz="2800" dirty="0">
                <a:solidFill>
                  <a:schemeClr val="tx1"/>
                </a:solidFill>
              </a:rPr>
              <a:t>This could not be so; else God would not have given it to us by his providence. It is declared by God that </a:t>
            </a:r>
            <a:r>
              <a:rPr lang="en-US" sz="2800" i="1" dirty="0">
                <a:solidFill>
                  <a:schemeClr val="tx1"/>
                </a:solidFill>
              </a:rPr>
              <a:t>“all scripture inspired of God is profitable for doctrine,” etc.</a:t>
            </a:r>
            <a:br>
              <a:rPr lang="en-US" sz="2800" i="1" dirty="0">
                <a:solidFill>
                  <a:schemeClr val="tx1"/>
                </a:solidFill>
              </a:rPr>
            </a:br>
            <a:r>
              <a:rPr lang="en-US" sz="2800" dirty="0">
                <a:solidFill>
                  <a:schemeClr val="tx1"/>
                </a:solidFill>
              </a:rPr>
              <a:t>(2 Timothy 3:16-17).</a:t>
            </a:r>
          </a:p>
          <a:p>
            <a:pPr marL="0" indent="0">
              <a:buNone/>
            </a:pPr>
            <a:endParaRPr lang="en-US" sz="2800" dirty="0">
              <a:solidFill>
                <a:schemeClr val="tx1"/>
              </a:solidFill>
            </a:endParaRPr>
          </a:p>
          <a:p>
            <a:r>
              <a:rPr lang="en-US" sz="2800" dirty="0">
                <a:solidFill>
                  <a:schemeClr val="tx1"/>
                </a:solidFill>
              </a:rPr>
              <a:t>Most of Revelation was fulfilled in John’s day, </a:t>
            </a:r>
            <a:r>
              <a:rPr lang="en-US" sz="2800" u="sng" dirty="0">
                <a:solidFill>
                  <a:schemeClr val="tx1"/>
                </a:solidFill>
              </a:rPr>
              <a:t>but this book has great meaning to us today</a:t>
            </a:r>
            <a:r>
              <a:rPr lang="en-US" sz="2800" dirty="0">
                <a:solidFill>
                  <a:schemeClr val="tx1"/>
                </a:solidFill>
              </a:rPr>
              <a:t>, especially if we face the persecutions of Satan again as early Christians did in the first and second centuries.</a:t>
            </a:r>
            <a:endParaRPr lang="en-US" altLang="en-US" sz="2000" dirty="0">
              <a:solidFill>
                <a:schemeClr val="tx1"/>
              </a:solidFill>
              <a:latin typeface="Arial" panose="020B060402020202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CFB595F9-96BC-4F0D-8C32-58777A15A33C}"/>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71DD7C3C-26EA-48D1-89DB-82086917E937}"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11</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417061316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Effect transition="in" filter="fade">
                                      <p:cBhvr>
                                        <p:cTn id="7" dur="1000"/>
                                        <p:tgtEl>
                                          <p:spTgt spid="13315">
                                            <p:txEl>
                                              <p:pRg st="0" end="0"/>
                                            </p:txEl>
                                          </p:spTgt>
                                        </p:tgtEl>
                                      </p:cBhvr>
                                    </p:animEffect>
                                    <p:anim calcmode="lin" valueType="num">
                                      <p:cBhvr>
                                        <p:cTn id="8" dur="1000" fill="hold"/>
                                        <p:tgtEl>
                                          <p:spTgt spid="1331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331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3315">
                                            <p:txEl>
                                              <p:pRg st="2" end="2"/>
                                            </p:txEl>
                                          </p:spTgt>
                                        </p:tgtEl>
                                        <p:attrNameLst>
                                          <p:attrName>style.visibility</p:attrName>
                                        </p:attrNameLst>
                                      </p:cBhvr>
                                      <p:to>
                                        <p:strVal val="visible"/>
                                      </p:to>
                                    </p:set>
                                    <p:animEffect transition="in" filter="fade">
                                      <p:cBhvr>
                                        <p:cTn id="14" dur="1000"/>
                                        <p:tgtEl>
                                          <p:spTgt spid="13315">
                                            <p:txEl>
                                              <p:pRg st="2" end="2"/>
                                            </p:txEl>
                                          </p:spTgt>
                                        </p:tgtEl>
                                      </p:cBhvr>
                                    </p:animEffect>
                                    <p:anim calcmode="lin" valueType="num">
                                      <p:cBhvr>
                                        <p:cTn id="15" dur="1000" fill="hold"/>
                                        <p:tgtEl>
                                          <p:spTgt spid="1331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331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3315">
                                            <p:txEl>
                                              <p:pRg st="4" end="4"/>
                                            </p:txEl>
                                          </p:spTgt>
                                        </p:tgtEl>
                                        <p:attrNameLst>
                                          <p:attrName>style.visibility</p:attrName>
                                        </p:attrNameLst>
                                      </p:cBhvr>
                                      <p:to>
                                        <p:strVal val="visible"/>
                                      </p:to>
                                    </p:set>
                                    <p:animEffect transition="in" filter="fade">
                                      <p:cBhvr>
                                        <p:cTn id="21" dur="1000"/>
                                        <p:tgtEl>
                                          <p:spTgt spid="13315">
                                            <p:txEl>
                                              <p:pRg st="4" end="4"/>
                                            </p:txEl>
                                          </p:spTgt>
                                        </p:tgtEl>
                                      </p:cBhvr>
                                    </p:animEffect>
                                    <p:anim calcmode="lin" valueType="num">
                                      <p:cBhvr>
                                        <p:cTn id="22" dur="1000" fill="hold"/>
                                        <p:tgtEl>
                                          <p:spTgt spid="13315">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1331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28650" y="677042"/>
            <a:ext cx="7886700" cy="701731"/>
          </a:xfrm>
          <a:noFill/>
        </p:spPr>
        <p:txBody>
          <a:bodyPr anchor="ctr">
            <a:spAutoFit/>
          </a:bodyPr>
          <a:lstStyle/>
          <a:p>
            <a:r>
              <a:rPr lang="en-US" altLang="en-US" b="1" dirty="0">
                <a:solidFill>
                  <a:schemeClr val="tx1"/>
                </a:solidFill>
                <a:latin typeface="Arial" panose="020B0604020202020204" pitchFamily="34" charset="0"/>
                <a:cs typeface="Arial" panose="020B0604020202020204" pitchFamily="34" charset="0"/>
              </a:rPr>
              <a:t>Methods of Interpretation</a:t>
            </a:r>
          </a:p>
        </p:txBody>
      </p:sp>
      <p:sp>
        <p:nvSpPr>
          <p:cNvPr id="13315" name="Rectangle 3"/>
          <p:cNvSpPr>
            <a:spLocks noGrp="1" noChangeArrowheads="1"/>
          </p:cNvSpPr>
          <p:nvPr>
            <p:ph idx="1"/>
          </p:nvPr>
        </p:nvSpPr>
        <p:spPr>
          <a:xfrm>
            <a:off x="228600" y="1753384"/>
            <a:ext cx="8679730" cy="5053691"/>
          </a:xfrm>
          <a:noFill/>
        </p:spPr>
        <p:txBody>
          <a:bodyPr wrap="square">
            <a:spAutoFit/>
          </a:bodyPr>
          <a:lstStyle/>
          <a:p>
            <a:pPr marL="0" indent="0">
              <a:buNone/>
            </a:pPr>
            <a:r>
              <a:rPr lang="en-US" sz="2800" b="1" dirty="0">
                <a:solidFill>
                  <a:schemeClr val="tx1"/>
                </a:solidFill>
              </a:rPr>
              <a:t>HISTORICAL BACKGROUND </a:t>
            </a:r>
            <a:r>
              <a:rPr lang="en-US" sz="2800" dirty="0">
                <a:solidFill>
                  <a:schemeClr val="tx1"/>
                </a:solidFill>
              </a:rPr>
              <a:t>– This view is that the book was written to the people of that particular day and rooted in the history of that time.</a:t>
            </a:r>
          </a:p>
          <a:p>
            <a:r>
              <a:rPr lang="en-US" sz="2800" dirty="0">
                <a:solidFill>
                  <a:schemeClr val="tx1"/>
                </a:solidFill>
              </a:rPr>
              <a:t>The Roman emperor was persecuting Christians and therefore Jesus caused this book to be written to manifest to Christians that they would be victorious in Christ Jesus, even if they had to perish with the sword.</a:t>
            </a:r>
          </a:p>
          <a:p>
            <a:r>
              <a:rPr lang="en-US" sz="2800" dirty="0">
                <a:solidFill>
                  <a:schemeClr val="tx1"/>
                </a:solidFill>
              </a:rPr>
              <a:t>In this historical background is seen a message for all time.</a:t>
            </a:r>
          </a:p>
          <a:p>
            <a:r>
              <a:rPr lang="en-US" sz="2800" dirty="0">
                <a:solidFill>
                  <a:schemeClr val="tx1"/>
                </a:solidFill>
              </a:rPr>
              <a:t>This is, of course, the particular method or theory we will use in our study of Revelation. We do not intend to be dogmatic, but open-minded in our conclusions.</a:t>
            </a:r>
            <a:endParaRPr lang="en-US" altLang="en-US" sz="2800" dirty="0">
              <a:solidFill>
                <a:schemeClr val="tx1"/>
              </a:solidFill>
              <a:latin typeface="Arial" panose="020B0604020202020204" pitchFamily="34" charset="0"/>
              <a:cs typeface="Arial" panose="020B0604020202020204" pitchFamily="34" charset="0"/>
            </a:endParaRPr>
          </a:p>
        </p:txBody>
      </p:sp>
      <p:sp>
        <p:nvSpPr>
          <p:cNvPr id="4" name="Oval 4">
            <a:extLst>
              <a:ext uri="{FF2B5EF4-FFF2-40B4-BE49-F238E27FC236}">
                <a16:creationId xmlns:a16="http://schemas.microsoft.com/office/drawing/2014/main" id="{5CDF78A0-C2E4-46FF-98CA-D7860A5F57AB}"/>
              </a:ext>
            </a:extLst>
          </p:cNvPr>
          <p:cNvSpPr>
            <a:spLocks noChangeArrowheads="1"/>
          </p:cNvSpPr>
          <p:nvPr/>
        </p:nvSpPr>
        <p:spPr bwMode="auto">
          <a:xfrm>
            <a:off x="40796" y="1626705"/>
            <a:ext cx="4876800" cy="685800"/>
          </a:xfrm>
          <a:prstGeom prst="ellipse">
            <a:avLst/>
          </a:prstGeom>
          <a:noFill/>
          <a:ln w="38100">
            <a:solidFill>
              <a:srgbClr val="FFFF00"/>
            </a:solidFill>
          </a:ln>
          <a:effec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a:ln>
                <a:noFill/>
              </a:ln>
              <a:solidFill>
                <a:prstClr val="white"/>
              </a:solidFill>
              <a:effectLst/>
              <a:uLnTx/>
              <a:uFillTx/>
              <a:latin typeface="Times New Roman" panose="02020603050405020304" pitchFamily="18" charset="0"/>
              <a:ea typeface="+mn-ea"/>
              <a:cs typeface="+mn-cs"/>
            </a:endParaRPr>
          </a:p>
        </p:txBody>
      </p:sp>
      <p:sp>
        <p:nvSpPr>
          <p:cNvPr id="2" name="Slide Number Placeholder 1">
            <a:extLst>
              <a:ext uri="{FF2B5EF4-FFF2-40B4-BE49-F238E27FC236}">
                <a16:creationId xmlns:a16="http://schemas.microsoft.com/office/drawing/2014/main" id="{0C9677B0-2074-459D-84CF-80D61B8DBC82}"/>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71DD7C3C-26EA-48D1-89DB-82086917E937}"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12</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47841078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Effect transition="in" filter="fade">
                                      <p:cBhvr>
                                        <p:cTn id="7" dur="1000"/>
                                        <p:tgtEl>
                                          <p:spTgt spid="13315">
                                            <p:txEl>
                                              <p:pRg st="0" end="0"/>
                                            </p:txEl>
                                          </p:spTgt>
                                        </p:tgtEl>
                                      </p:cBhvr>
                                    </p:animEffect>
                                    <p:anim calcmode="lin" valueType="num">
                                      <p:cBhvr>
                                        <p:cTn id="8" dur="1000" fill="hold"/>
                                        <p:tgtEl>
                                          <p:spTgt spid="1331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331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wheel(1)">
                                      <p:cBhvr>
                                        <p:cTn id="14" dur="20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13315">
                                            <p:txEl>
                                              <p:pRg st="1" end="1"/>
                                            </p:txEl>
                                          </p:spTgt>
                                        </p:tgtEl>
                                        <p:attrNameLst>
                                          <p:attrName>style.visibility</p:attrName>
                                        </p:attrNameLst>
                                      </p:cBhvr>
                                      <p:to>
                                        <p:strVal val="visible"/>
                                      </p:to>
                                    </p:set>
                                    <p:animEffect transition="in" filter="fade">
                                      <p:cBhvr>
                                        <p:cTn id="19" dur="1000"/>
                                        <p:tgtEl>
                                          <p:spTgt spid="13315">
                                            <p:txEl>
                                              <p:pRg st="1" end="1"/>
                                            </p:txEl>
                                          </p:spTgt>
                                        </p:tgtEl>
                                      </p:cBhvr>
                                    </p:animEffect>
                                    <p:anim calcmode="lin" valueType="num">
                                      <p:cBhvr>
                                        <p:cTn id="20" dur="1000" fill="hold"/>
                                        <p:tgtEl>
                                          <p:spTgt spid="13315">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1331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13315">
                                            <p:txEl>
                                              <p:pRg st="2" end="2"/>
                                            </p:txEl>
                                          </p:spTgt>
                                        </p:tgtEl>
                                        <p:attrNameLst>
                                          <p:attrName>style.visibility</p:attrName>
                                        </p:attrNameLst>
                                      </p:cBhvr>
                                      <p:to>
                                        <p:strVal val="visible"/>
                                      </p:to>
                                    </p:set>
                                    <p:animEffect transition="in" filter="fade">
                                      <p:cBhvr>
                                        <p:cTn id="26" dur="1000"/>
                                        <p:tgtEl>
                                          <p:spTgt spid="13315">
                                            <p:txEl>
                                              <p:pRg st="2" end="2"/>
                                            </p:txEl>
                                          </p:spTgt>
                                        </p:tgtEl>
                                      </p:cBhvr>
                                    </p:animEffect>
                                    <p:anim calcmode="lin" valueType="num">
                                      <p:cBhvr>
                                        <p:cTn id="27" dur="1000" fill="hold"/>
                                        <p:tgtEl>
                                          <p:spTgt spid="13315">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1331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13315">
                                            <p:txEl>
                                              <p:pRg st="3" end="3"/>
                                            </p:txEl>
                                          </p:spTgt>
                                        </p:tgtEl>
                                        <p:attrNameLst>
                                          <p:attrName>style.visibility</p:attrName>
                                        </p:attrNameLst>
                                      </p:cBhvr>
                                      <p:to>
                                        <p:strVal val="visible"/>
                                      </p:to>
                                    </p:set>
                                    <p:animEffect transition="in" filter="fade">
                                      <p:cBhvr>
                                        <p:cTn id="33" dur="1000"/>
                                        <p:tgtEl>
                                          <p:spTgt spid="13315">
                                            <p:txEl>
                                              <p:pRg st="3" end="3"/>
                                            </p:txEl>
                                          </p:spTgt>
                                        </p:tgtEl>
                                      </p:cBhvr>
                                    </p:animEffect>
                                    <p:anim calcmode="lin" valueType="num">
                                      <p:cBhvr>
                                        <p:cTn id="34" dur="1000" fill="hold"/>
                                        <p:tgtEl>
                                          <p:spTgt spid="13315">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1331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uiExpand="1" build="p"/>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28650" y="704742"/>
            <a:ext cx="7886700" cy="646331"/>
          </a:xfrm>
          <a:noFill/>
        </p:spPr>
        <p:txBody>
          <a:bodyPr anchor="ctr">
            <a:spAutoFit/>
          </a:bodyPr>
          <a:lstStyle/>
          <a:p>
            <a:r>
              <a:rPr lang="en-US" altLang="en-US" sz="4000" b="1" dirty="0">
                <a:solidFill>
                  <a:schemeClr val="tx1"/>
                </a:solidFill>
                <a:latin typeface="Arial" panose="020B0604020202020204" pitchFamily="34" charset="0"/>
                <a:cs typeface="Arial" panose="020B0604020202020204" pitchFamily="34" charset="0"/>
              </a:rPr>
              <a:t>Background/Circumstances</a:t>
            </a:r>
          </a:p>
        </p:txBody>
      </p:sp>
      <p:sp>
        <p:nvSpPr>
          <p:cNvPr id="25603" name="Rectangle 3"/>
          <p:cNvSpPr>
            <a:spLocks noGrp="1" noChangeArrowheads="1"/>
          </p:cNvSpPr>
          <p:nvPr>
            <p:ph idx="1"/>
          </p:nvPr>
        </p:nvSpPr>
        <p:spPr>
          <a:xfrm>
            <a:off x="211350" y="1778000"/>
            <a:ext cx="8706407" cy="3767185"/>
          </a:xfrm>
          <a:noFill/>
        </p:spPr>
        <p:txBody>
          <a:bodyPr>
            <a:spAutoFit/>
          </a:bodyPr>
          <a:lstStyle/>
          <a:p>
            <a:r>
              <a:rPr lang="en-US" altLang="en-US" sz="3200" b="1" dirty="0">
                <a:solidFill>
                  <a:schemeClr val="tx1"/>
                </a:solidFill>
                <a:latin typeface="Arial" panose="020B0604020202020204" pitchFamily="34" charset="0"/>
                <a:cs typeface="Arial" panose="020B0604020202020204" pitchFamily="34" charset="0"/>
              </a:rPr>
              <a:t>Severe persecution</a:t>
            </a:r>
            <a:r>
              <a:rPr lang="en-US" altLang="en-US" sz="3200" dirty="0">
                <a:solidFill>
                  <a:schemeClr val="tx1"/>
                </a:solidFill>
                <a:latin typeface="Arial" panose="020B0604020202020204" pitchFamily="34" charset="0"/>
                <a:cs typeface="Arial" panose="020B0604020202020204" pitchFamily="34" charset="0"/>
              </a:rPr>
              <a:t>: (2:10, 13, 22; 3:10)</a:t>
            </a:r>
          </a:p>
          <a:p>
            <a:pPr lvl="1">
              <a:buClr>
                <a:schemeClr val="tx1"/>
              </a:buClr>
            </a:pPr>
            <a:r>
              <a:rPr lang="en-US" altLang="en-US" sz="2800" dirty="0">
                <a:solidFill>
                  <a:schemeClr val="tx1"/>
                </a:solidFill>
                <a:latin typeface="Arial" panose="020B0604020202020204" pitchFamily="34" charset="0"/>
                <a:cs typeface="Arial" panose="020B0604020202020204" pitchFamily="34" charset="0"/>
              </a:rPr>
              <a:t>Already under way.</a:t>
            </a:r>
          </a:p>
          <a:p>
            <a:pPr lvl="1">
              <a:buClr>
                <a:schemeClr val="tx1"/>
              </a:buClr>
            </a:pPr>
            <a:r>
              <a:rPr lang="en-US" altLang="en-US" sz="2800" dirty="0">
                <a:solidFill>
                  <a:schemeClr val="tx1"/>
                </a:solidFill>
                <a:latin typeface="Arial" panose="020B0604020202020204" pitchFamily="34" charset="0"/>
                <a:cs typeface="Arial" panose="020B0604020202020204" pitchFamily="34" charset="0"/>
              </a:rPr>
              <a:t>Rome felt Christianity to be a threat to the government.</a:t>
            </a:r>
          </a:p>
          <a:p>
            <a:pPr marL="342900" lvl="1" indent="0">
              <a:buClr>
                <a:schemeClr val="bg2"/>
              </a:buClr>
              <a:buNone/>
            </a:pPr>
            <a:endParaRPr lang="en-US" altLang="en-US" sz="2800" dirty="0">
              <a:solidFill>
                <a:schemeClr val="tx1"/>
              </a:solidFill>
              <a:latin typeface="Arial" panose="020B0604020202020204" pitchFamily="34" charset="0"/>
              <a:cs typeface="Arial" panose="020B0604020202020204" pitchFamily="34" charset="0"/>
            </a:endParaRPr>
          </a:p>
          <a:p>
            <a:r>
              <a:rPr lang="en-US" altLang="en-US" sz="2800" b="1" dirty="0">
                <a:solidFill>
                  <a:schemeClr val="tx1"/>
                </a:solidFill>
                <a:latin typeface="Arial" panose="020B0604020202020204" pitchFamily="34" charset="0"/>
                <a:cs typeface="Arial" panose="020B0604020202020204" pitchFamily="34" charset="0"/>
              </a:rPr>
              <a:t>Moral conditions (13:3-4)</a:t>
            </a:r>
          </a:p>
          <a:p>
            <a:pPr marL="0" indent="0">
              <a:buNone/>
            </a:pPr>
            <a:endParaRPr lang="en-US" altLang="en-US" sz="2800" b="1" dirty="0">
              <a:solidFill>
                <a:schemeClr val="tx1"/>
              </a:solidFill>
              <a:latin typeface="Arial" panose="020B0604020202020204" pitchFamily="34" charset="0"/>
              <a:cs typeface="Arial" panose="020B0604020202020204" pitchFamily="34" charset="0"/>
            </a:endParaRPr>
          </a:p>
          <a:p>
            <a:r>
              <a:rPr lang="en-US" altLang="en-US" sz="2800" b="1" dirty="0">
                <a:solidFill>
                  <a:schemeClr val="tx1"/>
                </a:solidFill>
                <a:latin typeface="Arial" panose="020B0604020202020204" pitchFamily="34" charset="0"/>
                <a:cs typeface="Arial" panose="020B0604020202020204" pitchFamily="34" charset="0"/>
              </a:rPr>
              <a:t>Caesar Worship.</a:t>
            </a:r>
            <a:endParaRPr lang="en-US" altLang="en-US" sz="3200" b="1" dirty="0">
              <a:solidFill>
                <a:schemeClr val="tx1"/>
              </a:solidFill>
              <a:latin typeface="Arial" panose="020B060402020202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8ADB31F0-ED5F-4E2C-AB5C-ECA6C608559D}"/>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71DD7C3C-26EA-48D1-89DB-82086917E937}"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13</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animEffect transition="in" filter="fade">
                                      <p:cBhvr>
                                        <p:cTn id="7" dur="1000"/>
                                        <p:tgtEl>
                                          <p:spTgt spid="25603">
                                            <p:txEl>
                                              <p:pRg st="0" end="0"/>
                                            </p:txEl>
                                          </p:spTgt>
                                        </p:tgtEl>
                                      </p:cBhvr>
                                    </p:animEffect>
                                    <p:anim calcmode="lin" valueType="num">
                                      <p:cBhvr>
                                        <p:cTn id="8" dur="1000" fill="hold"/>
                                        <p:tgtEl>
                                          <p:spTgt spid="2560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560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5603">
                                            <p:txEl>
                                              <p:pRg st="1" end="1"/>
                                            </p:txEl>
                                          </p:spTgt>
                                        </p:tgtEl>
                                        <p:attrNameLst>
                                          <p:attrName>style.visibility</p:attrName>
                                        </p:attrNameLst>
                                      </p:cBhvr>
                                      <p:to>
                                        <p:strVal val="visible"/>
                                      </p:to>
                                    </p:set>
                                    <p:animEffect transition="in" filter="fade">
                                      <p:cBhvr>
                                        <p:cTn id="12" dur="1000"/>
                                        <p:tgtEl>
                                          <p:spTgt spid="25603">
                                            <p:txEl>
                                              <p:pRg st="1" end="1"/>
                                            </p:txEl>
                                          </p:spTgt>
                                        </p:tgtEl>
                                      </p:cBhvr>
                                    </p:animEffect>
                                    <p:anim calcmode="lin" valueType="num">
                                      <p:cBhvr>
                                        <p:cTn id="13" dur="1000" fill="hold"/>
                                        <p:tgtEl>
                                          <p:spTgt spid="2560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560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25603">
                                            <p:txEl>
                                              <p:pRg st="2" end="2"/>
                                            </p:txEl>
                                          </p:spTgt>
                                        </p:tgtEl>
                                        <p:attrNameLst>
                                          <p:attrName>style.visibility</p:attrName>
                                        </p:attrNameLst>
                                      </p:cBhvr>
                                      <p:to>
                                        <p:strVal val="visible"/>
                                      </p:to>
                                    </p:set>
                                    <p:animEffect transition="in" filter="fade">
                                      <p:cBhvr>
                                        <p:cTn id="17" dur="1000"/>
                                        <p:tgtEl>
                                          <p:spTgt spid="25603">
                                            <p:txEl>
                                              <p:pRg st="2" end="2"/>
                                            </p:txEl>
                                          </p:spTgt>
                                        </p:tgtEl>
                                      </p:cBhvr>
                                    </p:animEffect>
                                    <p:anim calcmode="lin" valueType="num">
                                      <p:cBhvr>
                                        <p:cTn id="18" dur="1000" fill="hold"/>
                                        <p:tgtEl>
                                          <p:spTgt spid="2560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2560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42" presetClass="entr" presetSubtype="0" fill="hold" grpId="0" nodeType="clickEffect">
                                  <p:stCondLst>
                                    <p:cond delay="0"/>
                                  </p:stCondLst>
                                  <p:childTnLst>
                                    <p:set>
                                      <p:cBhvr>
                                        <p:cTn id="23" dur="1" fill="hold">
                                          <p:stCondLst>
                                            <p:cond delay="0"/>
                                          </p:stCondLst>
                                        </p:cTn>
                                        <p:tgtEl>
                                          <p:spTgt spid="25603">
                                            <p:txEl>
                                              <p:pRg st="4" end="4"/>
                                            </p:txEl>
                                          </p:spTgt>
                                        </p:tgtEl>
                                        <p:attrNameLst>
                                          <p:attrName>style.visibility</p:attrName>
                                        </p:attrNameLst>
                                      </p:cBhvr>
                                      <p:to>
                                        <p:strVal val="visible"/>
                                      </p:to>
                                    </p:set>
                                    <p:animEffect transition="in" filter="fade">
                                      <p:cBhvr>
                                        <p:cTn id="24" dur="1000"/>
                                        <p:tgtEl>
                                          <p:spTgt spid="25603">
                                            <p:txEl>
                                              <p:pRg st="4" end="4"/>
                                            </p:txEl>
                                          </p:spTgt>
                                        </p:tgtEl>
                                      </p:cBhvr>
                                    </p:animEffect>
                                    <p:anim calcmode="lin" valueType="num">
                                      <p:cBhvr>
                                        <p:cTn id="25" dur="1000" fill="hold"/>
                                        <p:tgtEl>
                                          <p:spTgt spid="25603">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2560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25603">
                                            <p:txEl>
                                              <p:pRg st="6" end="6"/>
                                            </p:txEl>
                                          </p:spTgt>
                                        </p:tgtEl>
                                        <p:attrNameLst>
                                          <p:attrName>style.visibility</p:attrName>
                                        </p:attrNameLst>
                                      </p:cBhvr>
                                      <p:to>
                                        <p:strVal val="visible"/>
                                      </p:to>
                                    </p:set>
                                    <p:animEffect transition="in" filter="fade">
                                      <p:cBhvr>
                                        <p:cTn id="31" dur="1000"/>
                                        <p:tgtEl>
                                          <p:spTgt spid="25603">
                                            <p:txEl>
                                              <p:pRg st="6" end="6"/>
                                            </p:txEl>
                                          </p:spTgt>
                                        </p:tgtEl>
                                      </p:cBhvr>
                                    </p:animEffect>
                                    <p:anim calcmode="lin" valueType="num">
                                      <p:cBhvr>
                                        <p:cTn id="32" dur="1000" fill="hold"/>
                                        <p:tgtEl>
                                          <p:spTgt spid="25603">
                                            <p:txEl>
                                              <p:pRg st="6" end="6"/>
                                            </p:txEl>
                                          </p:spTgt>
                                        </p:tgtEl>
                                        <p:attrNameLst>
                                          <p:attrName>ppt_x</p:attrName>
                                        </p:attrNameLst>
                                      </p:cBhvr>
                                      <p:tavLst>
                                        <p:tav tm="0">
                                          <p:val>
                                            <p:strVal val="#ppt_x"/>
                                          </p:val>
                                        </p:tav>
                                        <p:tav tm="100000">
                                          <p:val>
                                            <p:strVal val="#ppt_x"/>
                                          </p:val>
                                        </p:tav>
                                      </p:tavLst>
                                    </p:anim>
                                    <p:anim calcmode="lin" valueType="num">
                                      <p:cBhvr>
                                        <p:cTn id="33" dur="1000" fill="hold"/>
                                        <p:tgtEl>
                                          <p:spTgt spid="2560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1450" y="1530430"/>
            <a:ext cx="8784014" cy="5285550"/>
          </a:xfrm>
        </p:spPr>
        <p:txBody>
          <a:bodyPr>
            <a:spAutoFit/>
          </a:bodyPr>
          <a:lstStyle/>
          <a:p>
            <a:pPr>
              <a:buNone/>
            </a:pPr>
            <a:r>
              <a:rPr lang="en-US" b="1" u="sng" dirty="0">
                <a:solidFill>
                  <a:schemeClr val="tx1"/>
                </a:solidFill>
              </a:rPr>
              <a:t>Authority of the Jews</a:t>
            </a:r>
            <a:r>
              <a:rPr lang="en-US" b="1" dirty="0">
                <a:solidFill>
                  <a:schemeClr val="tx1"/>
                </a:solidFill>
              </a:rPr>
              <a:t>. (Acts 4:5-6)</a:t>
            </a:r>
            <a:endParaRPr lang="en-US" b="1" baseline="0" dirty="0">
              <a:solidFill>
                <a:schemeClr val="tx1"/>
              </a:solidFill>
            </a:endParaRPr>
          </a:p>
          <a:p>
            <a:pPr>
              <a:buNone/>
            </a:pPr>
            <a:r>
              <a:rPr lang="en-US" baseline="0" dirty="0">
                <a:solidFill>
                  <a:schemeClr val="tx1"/>
                </a:solidFill>
              </a:rPr>
              <a:t>Court put on trial – </a:t>
            </a:r>
            <a:r>
              <a:rPr lang="en-US" i="1" baseline="0" dirty="0">
                <a:solidFill>
                  <a:schemeClr val="tx1"/>
                </a:solidFill>
              </a:rPr>
              <a:t>“Whether it is right in the sight of God to hearken unto you rather than unto God, </a:t>
            </a:r>
            <a:r>
              <a:rPr lang="en-US" i="1" u="sng" baseline="0" dirty="0">
                <a:solidFill>
                  <a:schemeClr val="tx1"/>
                </a:solidFill>
              </a:rPr>
              <a:t>judge ye</a:t>
            </a:r>
            <a:r>
              <a:rPr lang="en-US" i="1" baseline="0" dirty="0">
                <a:solidFill>
                  <a:schemeClr val="tx1"/>
                </a:solidFill>
              </a:rPr>
              <a:t>: for we cannot but speak the things which we saw and heard.”</a:t>
            </a:r>
            <a:r>
              <a:rPr lang="en-US" baseline="0" dirty="0">
                <a:solidFill>
                  <a:schemeClr val="tx1"/>
                </a:solidFill>
              </a:rPr>
              <a:t> (Acts 4:19-20; cf. 1</a:t>
            </a:r>
            <a:r>
              <a:rPr lang="en-US" dirty="0">
                <a:solidFill>
                  <a:schemeClr val="tx1"/>
                </a:solidFill>
              </a:rPr>
              <a:t> Peter 4:14-16</a:t>
            </a:r>
            <a:r>
              <a:rPr lang="en-US" baseline="0" dirty="0">
                <a:solidFill>
                  <a:schemeClr val="tx1"/>
                </a:solidFill>
              </a:rPr>
              <a:t>)</a:t>
            </a:r>
            <a:endParaRPr lang="en-US" u="sng" dirty="0">
              <a:solidFill>
                <a:schemeClr val="tx1"/>
              </a:solidFill>
            </a:endParaRPr>
          </a:p>
          <a:p>
            <a:pPr>
              <a:buNone/>
            </a:pPr>
            <a:endParaRPr lang="en-US" u="sng" dirty="0">
              <a:solidFill>
                <a:schemeClr val="tx1"/>
              </a:solidFill>
            </a:endParaRPr>
          </a:p>
          <a:p>
            <a:pPr>
              <a:buNone/>
            </a:pPr>
            <a:r>
              <a:rPr lang="en-US" b="1" u="sng" dirty="0">
                <a:solidFill>
                  <a:schemeClr val="tx1"/>
                </a:solidFill>
              </a:rPr>
              <a:t>Authority of the Jews</a:t>
            </a:r>
            <a:r>
              <a:rPr lang="en-US" b="1" dirty="0">
                <a:solidFill>
                  <a:schemeClr val="tx1"/>
                </a:solidFill>
              </a:rPr>
              <a:t>. (Acts 5:17ff)</a:t>
            </a:r>
          </a:p>
          <a:p>
            <a:pPr>
              <a:buNone/>
            </a:pPr>
            <a:r>
              <a:rPr lang="en-US" dirty="0">
                <a:solidFill>
                  <a:schemeClr val="tx1"/>
                </a:solidFill>
              </a:rPr>
              <a:t>1. </a:t>
            </a:r>
            <a:r>
              <a:rPr lang="en-US" i="1" dirty="0">
                <a:solidFill>
                  <a:schemeClr val="tx1"/>
                </a:solidFill>
              </a:rPr>
              <a:t>“We must obey God rather than men …”</a:t>
            </a:r>
            <a:r>
              <a:rPr lang="en-US" dirty="0">
                <a:solidFill>
                  <a:schemeClr val="tx1"/>
                </a:solidFill>
              </a:rPr>
              <a:t> (Acts 5:29)</a:t>
            </a:r>
          </a:p>
          <a:p>
            <a:pPr>
              <a:buNone/>
            </a:pPr>
            <a:r>
              <a:rPr lang="en-US" dirty="0">
                <a:solidFill>
                  <a:schemeClr val="tx1"/>
                </a:solidFill>
              </a:rPr>
              <a:t>2. Note: Acts 5:41-42</a:t>
            </a:r>
          </a:p>
          <a:p>
            <a:pPr>
              <a:buNone/>
            </a:pPr>
            <a:r>
              <a:rPr lang="en-US" dirty="0">
                <a:solidFill>
                  <a:schemeClr val="tx1"/>
                </a:solidFill>
              </a:rPr>
              <a:t>3. Stephen stoned. (Acts 7)</a:t>
            </a:r>
            <a:endParaRPr lang="en-US" u="sng" dirty="0">
              <a:solidFill>
                <a:schemeClr val="tx1"/>
              </a:solidFill>
            </a:endParaRPr>
          </a:p>
          <a:p>
            <a:pPr marL="0" indent="0">
              <a:buNone/>
            </a:pPr>
            <a:endParaRPr lang="en-US" u="sng" dirty="0">
              <a:solidFill>
                <a:schemeClr val="tx1"/>
              </a:solidFill>
            </a:endParaRPr>
          </a:p>
          <a:p>
            <a:pPr marL="0" indent="0">
              <a:buNone/>
            </a:pPr>
            <a:r>
              <a:rPr lang="en-US" b="1" u="sng" dirty="0">
                <a:solidFill>
                  <a:schemeClr val="tx1"/>
                </a:solidFill>
              </a:rPr>
              <a:t>Authority of the Jews</a:t>
            </a:r>
            <a:r>
              <a:rPr lang="en-US" b="1" dirty="0">
                <a:solidFill>
                  <a:schemeClr val="tx1"/>
                </a:solidFill>
              </a:rPr>
              <a:t>. (Acts 9:1ff)</a:t>
            </a:r>
          </a:p>
          <a:p>
            <a:pPr lvl="1"/>
            <a:r>
              <a:rPr lang="en-US" sz="2400" i="1" dirty="0">
                <a:solidFill>
                  <a:schemeClr val="tx1"/>
                </a:solidFill>
              </a:rPr>
              <a:t>“But Saul, yet breathing threatening and slaughter against the disciples of the Lord …”</a:t>
            </a:r>
          </a:p>
        </p:txBody>
      </p:sp>
      <p:sp>
        <p:nvSpPr>
          <p:cNvPr id="2" name="Title 1"/>
          <p:cNvSpPr>
            <a:spLocks noGrp="1"/>
          </p:cNvSpPr>
          <p:nvPr>
            <p:ph type="title"/>
          </p:nvPr>
        </p:nvSpPr>
        <p:spPr>
          <a:xfrm>
            <a:off x="628650" y="677042"/>
            <a:ext cx="7886700" cy="701731"/>
          </a:xfrm>
        </p:spPr>
        <p:txBody>
          <a:bodyPr>
            <a:spAutoFit/>
          </a:bodyPr>
          <a:lstStyle/>
          <a:p>
            <a:r>
              <a:rPr lang="en-US" b="1" dirty="0">
                <a:solidFill>
                  <a:schemeClr val="tx1"/>
                </a:solidFill>
              </a:rPr>
              <a:t>Persecution From Authorities</a:t>
            </a:r>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01825" y="1778000"/>
            <a:ext cx="8725359" cy="3367076"/>
          </a:xfrm>
        </p:spPr>
        <p:txBody>
          <a:bodyPr wrap="square">
            <a:spAutoFit/>
          </a:bodyPr>
          <a:lstStyle/>
          <a:p>
            <a:pPr>
              <a:buNone/>
            </a:pPr>
            <a:r>
              <a:rPr lang="en-US" b="1" u="sng" baseline="0" dirty="0">
                <a:solidFill>
                  <a:schemeClr val="tx1"/>
                </a:solidFill>
              </a:rPr>
              <a:t>Authority</a:t>
            </a:r>
            <a:r>
              <a:rPr lang="en-US" b="1" u="sng" dirty="0">
                <a:solidFill>
                  <a:schemeClr val="tx1"/>
                </a:solidFill>
              </a:rPr>
              <a:t> of Herod</a:t>
            </a:r>
            <a:r>
              <a:rPr lang="en-US" b="1" dirty="0">
                <a:solidFill>
                  <a:schemeClr val="tx1"/>
                </a:solidFill>
              </a:rPr>
              <a:t>.</a:t>
            </a:r>
            <a:r>
              <a:rPr lang="en-US" dirty="0">
                <a:solidFill>
                  <a:schemeClr val="tx1"/>
                </a:solidFill>
              </a:rPr>
              <a:t> (Acts 12:1-2)</a:t>
            </a:r>
          </a:p>
          <a:p>
            <a:pPr>
              <a:buNone/>
            </a:pPr>
            <a:r>
              <a:rPr lang="en-US" dirty="0">
                <a:solidFill>
                  <a:schemeClr val="tx1"/>
                </a:solidFill>
              </a:rPr>
              <a:t>	1. 	Death of James.</a:t>
            </a:r>
          </a:p>
          <a:p>
            <a:pPr>
              <a:buNone/>
            </a:pPr>
            <a:r>
              <a:rPr lang="en-US" dirty="0">
                <a:solidFill>
                  <a:schemeClr val="tx1"/>
                </a:solidFill>
              </a:rPr>
              <a:t>	2.	Arrest of Peter.</a:t>
            </a:r>
          </a:p>
          <a:p>
            <a:pPr>
              <a:buNone/>
            </a:pPr>
            <a:endParaRPr lang="en-US" u="sng" dirty="0">
              <a:solidFill>
                <a:schemeClr val="tx1"/>
              </a:solidFill>
            </a:endParaRPr>
          </a:p>
          <a:p>
            <a:pPr>
              <a:buNone/>
            </a:pPr>
            <a:r>
              <a:rPr lang="en-US" u="sng" dirty="0">
                <a:solidFill>
                  <a:schemeClr val="tx1"/>
                </a:solidFill>
              </a:rPr>
              <a:t> </a:t>
            </a:r>
            <a:r>
              <a:rPr lang="en-US" b="1" u="sng" dirty="0">
                <a:solidFill>
                  <a:schemeClr val="tx1"/>
                </a:solidFill>
              </a:rPr>
              <a:t>Authority of the Magistrates in Philippi</a:t>
            </a:r>
            <a:r>
              <a:rPr lang="en-US" b="1" dirty="0">
                <a:solidFill>
                  <a:schemeClr val="tx1"/>
                </a:solidFill>
              </a:rPr>
              <a:t>. </a:t>
            </a:r>
            <a:r>
              <a:rPr lang="en-US" dirty="0">
                <a:solidFill>
                  <a:schemeClr val="tx1"/>
                </a:solidFill>
              </a:rPr>
              <a:t>(Acts 16:22ff)</a:t>
            </a:r>
          </a:p>
          <a:p>
            <a:pPr>
              <a:buNone/>
            </a:pPr>
            <a:r>
              <a:rPr lang="en-US" dirty="0">
                <a:solidFill>
                  <a:schemeClr val="tx1"/>
                </a:solidFill>
              </a:rPr>
              <a:t>	1. 	Paul and Silas arrested, beaten, and imprisoned. </a:t>
            </a:r>
            <a:br>
              <a:rPr lang="en-US" dirty="0">
                <a:solidFill>
                  <a:schemeClr val="tx1"/>
                </a:solidFill>
              </a:rPr>
            </a:br>
            <a:r>
              <a:rPr lang="en-US" dirty="0">
                <a:solidFill>
                  <a:schemeClr val="tx1"/>
                </a:solidFill>
              </a:rPr>
              <a:t>	(Acts 16:22ff)</a:t>
            </a:r>
          </a:p>
          <a:p>
            <a:pPr>
              <a:buNone/>
            </a:pPr>
            <a:r>
              <a:rPr lang="en-US" dirty="0">
                <a:solidFill>
                  <a:schemeClr val="tx1"/>
                </a:solidFill>
              </a:rPr>
              <a:t>	2.	Returned to Lydia’s house. (Acts 16:35ff)</a:t>
            </a:r>
          </a:p>
        </p:txBody>
      </p:sp>
      <p:sp>
        <p:nvSpPr>
          <p:cNvPr id="2" name="Title 1"/>
          <p:cNvSpPr>
            <a:spLocks noGrp="1"/>
          </p:cNvSpPr>
          <p:nvPr>
            <p:ph type="title"/>
          </p:nvPr>
        </p:nvSpPr>
        <p:spPr>
          <a:xfrm>
            <a:off x="628650" y="677042"/>
            <a:ext cx="7886700" cy="701731"/>
          </a:xfrm>
        </p:spPr>
        <p:txBody>
          <a:bodyPr>
            <a:spAutoFit/>
          </a:bodyPr>
          <a:lstStyle/>
          <a:p>
            <a:r>
              <a:rPr lang="en-US" b="1" dirty="0">
                <a:solidFill>
                  <a:schemeClr val="tx1"/>
                </a:solidFill>
              </a:rPr>
              <a:t>Persecution From Authorities</a:t>
            </a:r>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49451" y="1759929"/>
            <a:ext cx="8649452" cy="5053691"/>
          </a:xfrm>
        </p:spPr>
        <p:txBody>
          <a:bodyPr wrap="square">
            <a:spAutoFit/>
          </a:bodyPr>
          <a:lstStyle/>
          <a:p>
            <a:r>
              <a:rPr lang="en-US" dirty="0">
                <a:solidFill>
                  <a:schemeClr val="tx1"/>
                </a:solidFill>
              </a:rPr>
              <a:t>Luke 21:16-17, </a:t>
            </a:r>
            <a:r>
              <a:rPr lang="en-US" i="1" dirty="0">
                <a:solidFill>
                  <a:schemeClr val="tx1"/>
                </a:solidFill>
              </a:rPr>
              <a:t>“But ye shall be delivered up even by parents, and brethren, and kinsfolk, and friends; and (some) of you shall they cause to be put to death. And ye shall be hated of all men for my name's sake.”</a:t>
            </a:r>
          </a:p>
          <a:p>
            <a:r>
              <a:rPr lang="en-US" dirty="0">
                <a:solidFill>
                  <a:schemeClr val="tx1"/>
                </a:solidFill>
              </a:rPr>
              <a:t>Acts 21:13, </a:t>
            </a:r>
            <a:r>
              <a:rPr lang="en-US" i="1" dirty="0">
                <a:solidFill>
                  <a:schemeClr val="tx1"/>
                </a:solidFill>
              </a:rPr>
              <a:t>“Then Paul answered, What do ye, weeping and breaking my heart? for I am ready not to be bound only, but also to die at Jerusalem for the name of the Lord Jesus.”</a:t>
            </a:r>
          </a:p>
          <a:p>
            <a:r>
              <a:rPr lang="en-US" dirty="0">
                <a:solidFill>
                  <a:schemeClr val="tx1"/>
                </a:solidFill>
              </a:rPr>
              <a:t>Philippians 1:29-30, </a:t>
            </a:r>
            <a:r>
              <a:rPr lang="en-US" i="1" dirty="0">
                <a:solidFill>
                  <a:schemeClr val="tx1"/>
                </a:solidFill>
              </a:rPr>
              <a:t>“because to you it hath been granted in the behalf of Christ, not only to believe on him, but also to suffer in his behalf: having the same conflict which ye saw in me, and now hear to be in me.”</a:t>
            </a:r>
          </a:p>
          <a:p>
            <a:r>
              <a:rPr lang="en-US" dirty="0">
                <a:solidFill>
                  <a:schemeClr val="tx1"/>
                </a:solidFill>
              </a:rPr>
              <a:t>1 Thessalonians 3:4, </a:t>
            </a:r>
            <a:r>
              <a:rPr lang="en-US" i="1" dirty="0">
                <a:solidFill>
                  <a:schemeClr val="tx1"/>
                </a:solidFill>
              </a:rPr>
              <a:t>“For verily, when we were with you, we told you beforehand that we are to suffer affliction; even as it came to pass, and ye know.”</a:t>
            </a:r>
          </a:p>
        </p:txBody>
      </p:sp>
      <p:sp>
        <p:nvSpPr>
          <p:cNvPr id="2" name="Title 1"/>
          <p:cNvSpPr>
            <a:spLocks noGrp="1"/>
          </p:cNvSpPr>
          <p:nvPr>
            <p:ph type="title"/>
          </p:nvPr>
        </p:nvSpPr>
        <p:spPr>
          <a:xfrm>
            <a:off x="628650" y="677042"/>
            <a:ext cx="7886700" cy="701731"/>
          </a:xfrm>
        </p:spPr>
        <p:txBody>
          <a:bodyPr>
            <a:spAutoFit/>
          </a:bodyPr>
          <a:lstStyle/>
          <a:p>
            <a:r>
              <a:rPr lang="en-US" b="1" dirty="0">
                <a:solidFill>
                  <a:schemeClr val="tx1"/>
                </a:solidFill>
              </a:rPr>
              <a:t>Warnings About Persecution</a:t>
            </a:r>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2300" y="1825624"/>
            <a:ext cx="8744310" cy="4388894"/>
          </a:xfrm>
        </p:spPr>
        <p:txBody>
          <a:bodyPr>
            <a:spAutoFit/>
          </a:bodyPr>
          <a:lstStyle/>
          <a:p>
            <a:r>
              <a:rPr lang="en-US" dirty="0">
                <a:solidFill>
                  <a:schemeClr val="tx1"/>
                </a:solidFill>
              </a:rPr>
              <a:t>2 Timothy 1:8, “</a:t>
            </a:r>
            <a:r>
              <a:rPr lang="en-US" i="1" dirty="0">
                <a:solidFill>
                  <a:schemeClr val="tx1"/>
                </a:solidFill>
              </a:rPr>
              <a:t>Be not ashamed therefore of the testimony of our Lord, nor of me his prisoner: but suffer hardship with the gospel according to the power of God”</a:t>
            </a:r>
          </a:p>
          <a:p>
            <a:r>
              <a:rPr lang="en-US" dirty="0">
                <a:solidFill>
                  <a:schemeClr val="tx1"/>
                </a:solidFill>
              </a:rPr>
              <a:t>2 Timothy 3:12, </a:t>
            </a:r>
            <a:r>
              <a:rPr lang="en-US" i="1" dirty="0">
                <a:solidFill>
                  <a:schemeClr val="tx1"/>
                </a:solidFill>
              </a:rPr>
              <a:t>“Yea, and all that would live godly in Christ Jesus shall suffer persecution.”</a:t>
            </a:r>
          </a:p>
          <a:p>
            <a:r>
              <a:rPr lang="en-US" dirty="0">
                <a:solidFill>
                  <a:schemeClr val="tx1"/>
                </a:solidFill>
              </a:rPr>
              <a:t>Luke 22:33-34, </a:t>
            </a:r>
            <a:r>
              <a:rPr lang="en-US" i="1" dirty="0">
                <a:solidFill>
                  <a:schemeClr val="tx1"/>
                </a:solidFill>
              </a:rPr>
              <a:t>“And he said unto him, Lord, with thee I am ready to go both to prison and to death. And he said, I tell thee, Peter, the cock shall not crow this day, until thou shalt thrice deny that thou knowest me.”</a:t>
            </a:r>
          </a:p>
          <a:p>
            <a:r>
              <a:rPr lang="en-US" dirty="0">
                <a:solidFill>
                  <a:schemeClr val="tx1"/>
                </a:solidFill>
              </a:rPr>
              <a:t>1 Peter 4:16, </a:t>
            </a:r>
            <a:r>
              <a:rPr lang="en-US" i="1" dirty="0">
                <a:solidFill>
                  <a:schemeClr val="tx1"/>
                </a:solidFill>
              </a:rPr>
              <a:t>“but if (a man suffer) as a Christian, let him not be ashamed; but let him glorify God in this name.”</a:t>
            </a:r>
            <a:br>
              <a:rPr lang="en-US" dirty="0">
                <a:solidFill>
                  <a:schemeClr val="tx1"/>
                </a:solidFill>
              </a:rPr>
            </a:br>
            <a:r>
              <a:rPr lang="en-US" dirty="0">
                <a:solidFill>
                  <a:schemeClr val="tx1"/>
                </a:solidFill>
              </a:rPr>
              <a:t>(cf. 1 Peter 2:12)</a:t>
            </a:r>
          </a:p>
        </p:txBody>
      </p:sp>
      <p:sp>
        <p:nvSpPr>
          <p:cNvPr id="2" name="Title 1"/>
          <p:cNvSpPr>
            <a:spLocks noGrp="1"/>
          </p:cNvSpPr>
          <p:nvPr>
            <p:ph type="title"/>
          </p:nvPr>
        </p:nvSpPr>
        <p:spPr>
          <a:xfrm>
            <a:off x="628650" y="677042"/>
            <a:ext cx="7886700" cy="701731"/>
          </a:xfrm>
        </p:spPr>
        <p:txBody>
          <a:bodyPr>
            <a:spAutoFit/>
          </a:bodyPr>
          <a:lstStyle/>
          <a:p>
            <a:r>
              <a:rPr lang="en-US" b="1" dirty="0">
                <a:solidFill>
                  <a:schemeClr val="tx1"/>
                </a:solidFill>
              </a:rPr>
              <a:t>Warnings About Persecution</a:t>
            </a:r>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Text Box 4"/>
          <p:cNvSpPr txBox="1">
            <a:spLocks noChangeArrowheads="1"/>
          </p:cNvSpPr>
          <p:nvPr/>
        </p:nvSpPr>
        <p:spPr bwMode="auto">
          <a:xfrm>
            <a:off x="2438400" y="375170"/>
            <a:ext cx="4432300"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4800" b="1" i="0" u="none" strike="noStrike" kern="1200" cap="none" spc="0" normalizeH="0" baseline="0" noProof="0" dirty="0">
                <a:ln>
                  <a:noFill/>
                </a:ln>
                <a:effectLst/>
                <a:uLnTx/>
                <a:uFillTx/>
                <a:latin typeface="Times New Roman" panose="02020603050405020304" pitchFamily="18" charset="0"/>
                <a:ea typeface="+mn-ea"/>
                <a:cs typeface="+mn-cs"/>
              </a:rPr>
              <a:t>Caesar Worship</a:t>
            </a:r>
          </a:p>
        </p:txBody>
      </p:sp>
      <p:sp>
        <p:nvSpPr>
          <p:cNvPr id="26629" name="Text Box 5"/>
          <p:cNvSpPr txBox="1">
            <a:spLocks noChangeArrowheads="1"/>
          </p:cNvSpPr>
          <p:nvPr/>
        </p:nvSpPr>
        <p:spPr bwMode="auto">
          <a:xfrm>
            <a:off x="152400" y="1495442"/>
            <a:ext cx="8831343" cy="4154984"/>
          </a:xfrm>
          <a:prstGeom prst="rect">
            <a:avLst/>
          </a:prstGeom>
          <a:noFill/>
          <a:ln>
            <a:noFill/>
          </a:ln>
          <a:effectLst/>
        </p:spPr>
        <p:txBody>
          <a:bodyPr wrap="square">
            <a:spAutoFit/>
          </a:bodyPr>
          <a:lstStyle>
            <a:lvl1pPr defTabSz="346075">
              <a:defRPr>
                <a:solidFill>
                  <a:schemeClr val="tx1"/>
                </a:solidFill>
                <a:latin typeface="Arial" panose="020B0604020202020204" pitchFamily="34" charset="0"/>
              </a:defRPr>
            </a:lvl1pPr>
            <a:lvl2pPr defTabSz="346075">
              <a:defRPr>
                <a:solidFill>
                  <a:schemeClr val="tx1"/>
                </a:solidFill>
                <a:latin typeface="Arial" panose="020B0604020202020204" pitchFamily="34" charset="0"/>
              </a:defRPr>
            </a:lvl2pPr>
            <a:lvl3pPr defTabSz="346075">
              <a:defRPr>
                <a:solidFill>
                  <a:schemeClr val="tx1"/>
                </a:solidFill>
                <a:latin typeface="Arial" panose="020B0604020202020204" pitchFamily="34" charset="0"/>
              </a:defRPr>
            </a:lvl3pPr>
            <a:lvl4pPr defTabSz="346075">
              <a:defRPr>
                <a:solidFill>
                  <a:schemeClr val="tx1"/>
                </a:solidFill>
                <a:latin typeface="Arial" panose="020B0604020202020204" pitchFamily="34" charset="0"/>
              </a:defRPr>
            </a:lvl4pPr>
            <a:lvl5pPr defTabSz="346075">
              <a:defRPr>
                <a:solidFill>
                  <a:schemeClr val="tx1"/>
                </a:solidFill>
                <a:latin typeface="Arial" panose="020B0604020202020204" pitchFamily="34" charset="0"/>
              </a:defRPr>
            </a:lvl5pPr>
            <a:lvl6pPr defTabSz="346075" fontAlgn="base">
              <a:spcBef>
                <a:spcPct val="0"/>
              </a:spcBef>
              <a:spcAft>
                <a:spcPct val="0"/>
              </a:spcAft>
              <a:defRPr>
                <a:solidFill>
                  <a:schemeClr val="tx1"/>
                </a:solidFill>
                <a:latin typeface="Arial" panose="020B0604020202020204" pitchFamily="34" charset="0"/>
              </a:defRPr>
            </a:lvl6pPr>
            <a:lvl7pPr defTabSz="346075" fontAlgn="base">
              <a:spcBef>
                <a:spcPct val="0"/>
              </a:spcBef>
              <a:spcAft>
                <a:spcPct val="0"/>
              </a:spcAft>
              <a:defRPr>
                <a:solidFill>
                  <a:schemeClr val="tx1"/>
                </a:solidFill>
                <a:latin typeface="Arial" panose="020B0604020202020204" pitchFamily="34" charset="0"/>
              </a:defRPr>
            </a:lvl7pPr>
            <a:lvl8pPr defTabSz="346075" fontAlgn="base">
              <a:spcBef>
                <a:spcPct val="0"/>
              </a:spcBef>
              <a:spcAft>
                <a:spcPct val="0"/>
              </a:spcAft>
              <a:defRPr>
                <a:solidFill>
                  <a:schemeClr val="tx1"/>
                </a:solidFill>
                <a:latin typeface="Arial" panose="020B0604020202020204" pitchFamily="34" charset="0"/>
              </a:defRPr>
            </a:lvl8pPr>
            <a:lvl9pPr defTabSz="346075" fontAlgn="base">
              <a:spcBef>
                <a:spcPct val="0"/>
              </a:spcBef>
              <a:spcAft>
                <a:spcPct val="0"/>
              </a:spcAft>
              <a:defRPr>
                <a:solidFill>
                  <a:schemeClr val="tx1"/>
                </a:solidFill>
                <a:latin typeface="Arial" panose="020B0604020202020204" pitchFamily="34" charset="0"/>
              </a:defRPr>
            </a:lvl9pPr>
          </a:lstStyle>
          <a:p>
            <a:pPr marL="457200" marR="0" lvl="0" indent="-457200" algn="l" defTabSz="346075" rtl="0" eaLnBrk="0" fontAlgn="base" latinLnBrk="0" hangingPunct="0">
              <a:lnSpc>
                <a:spcPct val="100000"/>
              </a:lnSpc>
              <a:spcBef>
                <a:spcPct val="50000"/>
              </a:spcBef>
              <a:spcAft>
                <a:spcPct val="0"/>
              </a:spcAft>
              <a:buClr>
                <a:schemeClr val="tx1"/>
              </a:buClr>
              <a:buSzTx/>
              <a:buFont typeface="Wingdings" panose="05000000000000000000" pitchFamily="2" charset="2"/>
              <a:buChar char="§"/>
              <a:tabLst/>
              <a:defRPr/>
            </a:pPr>
            <a:r>
              <a:rPr kumimoji="0" lang="en-US" alt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When the worship of the Caesars as “lord” had become the popular state religion, Christians came under suspicion of conspiracy and treason because of their refusal to bow to “Lord Caesar.”</a:t>
            </a:r>
          </a:p>
          <a:p>
            <a:pPr marL="914400" marR="0" lvl="1" indent="-457200" algn="l" defTabSz="346075" rtl="0" eaLnBrk="0" fontAlgn="base" latinLnBrk="0" hangingPunct="0">
              <a:lnSpc>
                <a:spcPct val="100000"/>
              </a:lnSpc>
              <a:spcBef>
                <a:spcPct val="50000"/>
              </a:spcBef>
              <a:spcAft>
                <a:spcPct val="0"/>
              </a:spcAft>
              <a:buClr>
                <a:schemeClr val="tx1"/>
              </a:buClr>
              <a:buSzTx/>
              <a:buFont typeface="Wingdings" panose="05000000000000000000" pitchFamily="2" charset="2"/>
              <a:buChar char="§"/>
              <a:tabLst/>
              <a:defRPr/>
            </a:pPr>
            <a:r>
              <a:rPr kumimoji="0" lang="en-US" alt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This was one cause of Jesus’ crucifixion.</a:t>
            </a:r>
            <a:br>
              <a:rPr kumimoji="0" lang="en-US" alt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br>
            <a:r>
              <a:rPr kumimoji="0" lang="en-US" alt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Matthew 2:2; 27:11, 29, 37, 42; John 19:12; Acts 17:7</a:t>
            </a:r>
          </a:p>
          <a:p>
            <a:pPr marL="457200" marR="0" lvl="0" indent="-457200" algn="l" defTabSz="346075" rtl="0" eaLnBrk="0" fontAlgn="base" latinLnBrk="0" hangingPunct="0">
              <a:lnSpc>
                <a:spcPct val="100000"/>
              </a:lnSpc>
              <a:spcBef>
                <a:spcPct val="50000"/>
              </a:spcBef>
              <a:spcAft>
                <a:spcPct val="0"/>
              </a:spcAft>
              <a:buClr>
                <a:schemeClr val="tx1"/>
              </a:buClr>
              <a:buSzTx/>
              <a:buFont typeface="Wingdings" panose="05000000000000000000" pitchFamily="2" charset="2"/>
              <a:buChar char="§"/>
              <a:tabLst/>
              <a:defRPr/>
            </a:pPr>
            <a:r>
              <a:rPr kumimoji="0" lang="en-US" alt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Romans knew nothing of the one true God.</a:t>
            </a:r>
          </a:p>
          <a:p>
            <a:pPr marL="457200" marR="0" lvl="0" indent="-457200" algn="l" defTabSz="346075" rtl="0" eaLnBrk="0" fontAlgn="base" latinLnBrk="0" hangingPunct="0">
              <a:lnSpc>
                <a:spcPct val="100000"/>
              </a:lnSpc>
              <a:spcBef>
                <a:spcPct val="50000"/>
              </a:spcBef>
              <a:spcAft>
                <a:spcPct val="0"/>
              </a:spcAft>
              <a:buClr>
                <a:schemeClr val="tx1"/>
              </a:buClr>
              <a:buSzTx/>
              <a:buFont typeface="Wingdings" panose="05000000000000000000" pitchFamily="2" charset="2"/>
              <a:buChar char="§"/>
              <a:tabLst/>
              <a:defRPr/>
            </a:pPr>
            <a:r>
              <a:rPr kumimoji="0" lang="en-US" alt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Caesar worship was not a big problem for most.</a:t>
            </a:r>
          </a:p>
          <a:p>
            <a:pPr marL="457200" marR="0" lvl="0" indent="-457200" algn="l" defTabSz="346075" rtl="0" eaLnBrk="0" fontAlgn="base" latinLnBrk="0" hangingPunct="0">
              <a:lnSpc>
                <a:spcPct val="100000"/>
              </a:lnSpc>
              <a:spcBef>
                <a:spcPct val="50000"/>
              </a:spcBef>
              <a:spcAft>
                <a:spcPct val="0"/>
              </a:spcAft>
              <a:buClr>
                <a:schemeClr val="tx1"/>
              </a:buClr>
              <a:buSzTx/>
              <a:buFont typeface="Wingdings" panose="05000000000000000000" pitchFamily="2" charset="2"/>
              <a:buChar char="§"/>
              <a:tabLst/>
              <a:defRPr/>
            </a:pPr>
            <a:r>
              <a:rPr kumimoji="0" lang="en-US" altLang="en-US" sz="24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Some of the Caesars refused it while others accepted it.</a:t>
            </a:r>
          </a:p>
        </p:txBody>
      </p:sp>
      <p:sp>
        <p:nvSpPr>
          <p:cNvPr id="2" name="Slide Number Placeholder 1">
            <a:extLst>
              <a:ext uri="{FF2B5EF4-FFF2-40B4-BE49-F238E27FC236}">
                <a16:creationId xmlns:a16="http://schemas.microsoft.com/office/drawing/2014/main" id="{1C6789F0-D7A8-42F0-9BF0-5D27CE2E4200}"/>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18</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6629">
                                            <p:txEl>
                                              <p:pRg st="0" end="0"/>
                                            </p:txEl>
                                          </p:spTgt>
                                        </p:tgtEl>
                                        <p:attrNameLst>
                                          <p:attrName>style.visibility</p:attrName>
                                        </p:attrNameLst>
                                      </p:cBhvr>
                                      <p:to>
                                        <p:strVal val="visible"/>
                                      </p:to>
                                    </p:set>
                                    <p:animEffect transition="in" filter="fade">
                                      <p:cBhvr>
                                        <p:cTn id="7" dur="1000"/>
                                        <p:tgtEl>
                                          <p:spTgt spid="26629">
                                            <p:txEl>
                                              <p:pRg st="0" end="0"/>
                                            </p:txEl>
                                          </p:spTgt>
                                        </p:tgtEl>
                                      </p:cBhvr>
                                    </p:animEffect>
                                    <p:anim calcmode="lin" valueType="num">
                                      <p:cBhvr>
                                        <p:cTn id="8" dur="1000" fill="hold"/>
                                        <p:tgtEl>
                                          <p:spTgt spid="2662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6629">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6629">
                                            <p:txEl>
                                              <p:pRg st="1" end="1"/>
                                            </p:txEl>
                                          </p:spTgt>
                                        </p:tgtEl>
                                        <p:attrNameLst>
                                          <p:attrName>style.visibility</p:attrName>
                                        </p:attrNameLst>
                                      </p:cBhvr>
                                      <p:to>
                                        <p:strVal val="visible"/>
                                      </p:to>
                                    </p:set>
                                    <p:animEffect transition="in" filter="fade">
                                      <p:cBhvr>
                                        <p:cTn id="12" dur="1000"/>
                                        <p:tgtEl>
                                          <p:spTgt spid="26629">
                                            <p:txEl>
                                              <p:pRg st="1" end="1"/>
                                            </p:txEl>
                                          </p:spTgt>
                                        </p:tgtEl>
                                      </p:cBhvr>
                                    </p:animEffect>
                                    <p:anim calcmode="lin" valueType="num">
                                      <p:cBhvr>
                                        <p:cTn id="13" dur="1000" fill="hold"/>
                                        <p:tgtEl>
                                          <p:spTgt spid="26629">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662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26629">
                                            <p:txEl>
                                              <p:pRg st="2" end="2"/>
                                            </p:txEl>
                                          </p:spTgt>
                                        </p:tgtEl>
                                        <p:attrNameLst>
                                          <p:attrName>style.visibility</p:attrName>
                                        </p:attrNameLst>
                                      </p:cBhvr>
                                      <p:to>
                                        <p:strVal val="visible"/>
                                      </p:to>
                                    </p:set>
                                    <p:animEffect transition="in" filter="fade">
                                      <p:cBhvr>
                                        <p:cTn id="19" dur="1000"/>
                                        <p:tgtEl>
                                          <p:spTgt spid="26629">
                                            <p:txEl>
                                              <p:pRg st="2" end="2"/>
                                            </p:txEl>
                                          </p:spTgt>
                                        </p:tgtEl>
                                      </p:cBhvr>
                                    </p:animEffect>
                                    <p:anim calcmode="lin" valueType="num">
                                      <p:cBhvr>
                                        <p:cTn id="20" dur="1000" fill="hold"/>
                                        <p:tgtEl>
                                          <p:spTgt spid="26629">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2662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26629">
                                            <p:txEl>
                                              <p:pRg st="3" end="3"/>
                                            </p:txEl>
                                          </p:spTgt>
                                        </p:tgtEl>
                                        <p:attrNameLst>
                                          <p:attrName>style.visibility</p:attrName>
                                        </p:attrNameLst>
                                      </p:cBhvr>
                                      <p:to>
                                        <p:strVal val="visible"/>
                                      </p:to>
                                    </p:set>
                                    <p:animEffect transition="in" filter="fade">
                                      <p:cBhvr>
                                        <p:cTn id="26" dur="1000"/>
                                        <p:tgtEl>
                                          <p:spTgt spid="26629">
                                            <p:txEl>
                                              <p:pRg st="3" end="3"/>
                                            </p:txEl>
                                          </p:spTgt>
                                        </p:tgtEl>
                                      </p:cBhvr>
                                    </p:animEffect>
                                    <p:anim calcmode="lin" valueType="num">
                                      <p:cBhvr>
                                        <p:cTn id="27" dur="1000" fill="hold"/>
                                        <p:tgtEl>
                                          <p:spTgt spid="26629">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2662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26629">
                                            <p:txEl>
                                              <p:pRg st="4" end="4"/>
                                            </p:txEl>
                                          </p:spTgt>
                                        </p:tgtEl>
                                        <p:attrNameLst>
                                          <p:attrName>style.visibility</p:attrName>
                                        </p:attrNameLst>
                                      </p:cBhvr>
                                      <p:to>
                                        <p:strVal val="visible"/>
                                      </p:to>
                                    </p:set>
                                    <p:animEffect transition="in" filter="fade">
                                      <p:cBhvr>
                                        <p:cTn id="33" dur="1000"/>
                                        <p:tgtEl>
                                          <p:spTgt spid="26629">
                                            <p:txEl>
                                              <p:pRg st="4" end="4"/>
                                            </p:txEl>
                                          </p:spTgt>
                                        </p:tgtEl>
                                      </p:cBhvr>
                                    </p:animEffect>
                                    <p:anim calcmode="lin" valueType="num">
                                      <p:cBhvr>
                                        <p:cTn id="34" dur="1000" fill="hold"/>
                                        <p:tgtEl>
                                          <p:spTgt spid="26629">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26629">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9"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9" name="Text Box 5"/>
          <p:cNvSpPr txBox="1">
            <a:spLocks noChangeArrowheads="1"/>
          </p:cNvSpPr>
          <p:nvPr/>
        </p:nvSpPr>
        <p:spPr bwMode="auto">
          <a:xfrm>
            <a:off x="142875" y="1885295"/>
            <a:ext cx="8878577" cy="2031325"/>
          </a:xfrm>
          <a:prstGeom prst="rect">
            <a:avLst/>
          </a:prstGeom>
          <a:noFill/>
          <a:ln>
            <a:noFill/>
          </a:ln>
          <a:effectLst/>
        </p:spPr>
        <p:txBody>
          <a:bodyPr wrap="square">
            <a:spAutoFit/>
          </a:bodyPr>
          <a:lstStyle>
            <a:lvl1pPr defTabSz="346075">
              <a:defRPr>
                <a:solidFill>
                  <a:schemeClr val="tx1"/>
                </a:solidFill>
                <a:latin typeface="Arial" panose="020B0604020202020204" pitchFamily="34" charset="0"/>
              </a:defRPr>
            </a:lvl1pPr>
            <a:lvl2pPr defTabSz="346075">
              <a:defRPr>
                <a:solidFill>
                  <a:schemeClr val="tx1"/>
                </a:solidFill>
                <a:latin typeface="Arial" panose="020B0604020202020204" pitchFamily="34" charset="0"/>
              </a:defRPr>
            </a:lvl2pPr>
            <a:lvl3pPr defTabSz="346075">
              <a:defRPr>
                <a:solidFill>
                  <a:schemeClr val="tx1"/>
                </a:solidFill>
                <a:latin typeface="Arial" panose="020B0604020202020204" pitchFamily="34" charset="0"/>
              </a:defRPr>
            </a:lvl3pPr>
            <a:lvl4pPr defTabSz="346075">
              <a:defRPr>
                <a:solidFill>
                  <a:schemeClr val="tx1"/>
                </a:solidFill>
                <a:latin typeface="Arial" panose="020B0604020202020204" pitchFamily="34" charset="0"/>
              </a:defRPr>
            </a:lvl4pPr>
            <a:lvl5pPr defTabSz="346075">
              <a:defRPr>
                <a:solidFill>
                  <a:schemeClr val="tx1"/>
                </a:solidFill>
                <a:latin typeface="Arial" panose="020B0604020202020204" pitchFamily="34" charset="0"/>
              </a:defRPr>
            </a:lvl5pPr>
            <a:lvl6pPr defTabSz="346075" fontAlgn="base">
              <a:spcBef>
                <a:spcPct val="0"/>
              </a:spcBef>
              <a:spcAft>
                <a:spcPct val="0"/>
              </a:spcAft>
              <a:defRPr>
                <a:solidFill>
                  <a:schemeClr val="tx1"/>
                </a:solidFill>
                <a:latin typeface="Arial" panose="020B0604020202020204" pitchFamily="34" charset="0"/>
              </a:defRPr>
            </a:lvl6pPr>
            <a:lvl7pPr defTabSz="346075" fontAlgn="base">
              <a:spcBef>
                <a:spcPct val="0"/>
              </a:spcBef>
              <a:spcAft>
                <a:spcPct val="0"/>
              </a:spcAft>
              <a:defRPr>
                <a:solidFill>
                  <a:schemeClr val="tx1"/>
                </a:solidFill>
                <a:latin typeface="Arial" panose="020B0604020202020204" pitchFamily="34" charset="0"/>
              </a:defRPr>
            </a:lvl7pPr>
            <a:lvl8pPr defTabSz="346075" fontAlgn="base">
              <a:spcBef>
                <a:spcPct val="0"/>
              </a:spcBef>
              <a:spcAft>
                <a:spcPct val="0"/>
              </a:spcAft>
              <a:defRPr>
                <a:solidFill>
                  <a:schemeClr val="tx1"/>
                </a:solidFill>
                <a:latin typeface="Arial" panose="020B0604020202020204" pitchFamily="34" charset="0"/>
              </a:defRPr>
            </a:lvl8pPr>
            <a:lvl9pPr defTabSz="346075" fontAlgn="base">
              <a:spcBef>
                <a:spcPct val="0"/>
              </a:spcBef>
              <a:spcAft>
                <a:spcPct val="0"/>
              </a:spcAft>
              <a:defRPr>
                <a:solidFill>
                  <a:schemeClr val="tx1"/>
                </a:solidFill>
                <a:latin typeface="Arial" panose="020B0604020202020204" pitchFamily="34" charset="0"/>
              </a:defRPr>
            </a:lvl9pPr>
          </a:lstStyle>
          <a:p>
            <a:pPr marL="457200" marR="0" lvl="0" indent="-457200" algn="l" defTabSz="346075" rtl="0" eaLnBrk="0" fontAlgn="base" latinLnBrk="0" hangingPunct="0">
              <a:lnSpc>
                <a:spcPct val="100000"/>
              </a:lnSpc>
              <a:spcBef>
                <a:spcPct val="50000"/>
              </a:spcBef>
              <a:spcAft>
                <a:spcPct val="0"/>
              </a:spcAft>
              <a:buClr>
                <a:schemeClr val="tx1"/>
              </a:buClr>
              <a:buSzTx/>
              <a:buFont typeface="Wingdings" panose="05000000000000000000" pitchFamily="2" charset="2"/>
              <a:buChar char="§"/>
              <a:tabLst/>
              <a:defRPr/>
            </a:pPr>
            <a:r>
              <a:rPr kumimoji="0" lang="en-US" altLang="en-US" sz="280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To Domitian it was a political question. (Loyalty to Rome)</a:t>
            </a:r>
          </a:p>
          <a:p>
            <a:pPr marL="457200" marR="0" lvl="0" indent="-457200" algn="l" defTabSz="346075" rtl="0" eaLnBrk="0" fontAlgn="base" latinLnBrk="0" hangingPunct="0">
              <a:lnSpc>
                <a:spcPct val="100000"/>
              </a:lnSpc>
              <a:spcBef>
                <a:spcPct val="50000"/>
              </a:spcBef>
              <a:spcAft>
                <a:spcPct val="0"/>
              </a:spcAft>
              <a:buClr>
                <a:schemeClr val="tx1"/>
              </a:buClr>
              <a:buSzTx/>
              <a:buFont typeface="Wingdings" panose="05000000000000000000" pitchFamily="2" charset="2"/>
              <a:buChar char="§"/>
              <a:tabLst/>
              <a:defRPr/>
            </a:pPr>
            <a:r>
              <a:rPr kumimoji="0" lang="en-US" altLang="en-US" sz="280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To the Christian it was a religious question. (Loyalty to God)</a:t>
            </a:r>
          </a:p>
        </p:txBody>
      </p:sp>
      <p:sp>
        <p:nvSpPr>
          <p:cNvPr id="2" name="Slide Number Placeholder 1">
            <a:extLst>
              <a:ext uri="{FF2B5EF4-FFF2-40B4-BE49-F238E27FC236}">
                <a16:creationId xmlns:a16="http://schemas.microsoft.com/office/drawing/2014/main" id="{B6E571B6-31E9-4BB1-8D39-ACD2BC42306A}"/>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19</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
        <p:nvSpPr>
          <p:cNvPr id="5" name="Text Box 4">
            <a:extLst>
              <a:ext uri="{FF2B5EF4-FFF2-40B4-BE49-F238E27FC236}">
                <a16:creationId xmlns:a16="http://schemas.microsoft.com/office/drawing/2014/main" id="{87742839-420C-431C-A8B5-F80968359F8E}"/>
              </a:ext>
            </a:extLst>
          </p:cNvPr>
          <p:cNvSpPr txBox="1">
            <a:spLocks noChangeArrowheads="1"/>
          </p:cNvSpPr>
          <p:nvPr/>
        </p:nvSpPr>
        <p:spPr bwMode="auto">
          <a:xfrm>
            <a:off x="2438400" y="375170"/>
            <a:ext cx="4432300"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4800" b="1" i="0" u="none" strike="noStrike" kern="1200" cap="none" spc="0" normalizeH="0" baseline="0" noProof="0" dirty="0">
                <a:ln>
                  <a:noFill/>
                </a:ln>
                <a:effectLst/>
                <a:uLnTx/>
                <a:uFillTx/>
                <a:latin typeface="Times New Roman" panose="02020603050405020304" pitchFamily="18" charset="0"/>
                <a:ea typeface="+mn-ea"/>
                <a:cs typeface="+mn-cs"/>
              </a:rPr>
              <a:t>Caesar Worship</a:t>
            </a:r>
          </a:p>
        </p:txBody>
      </p:sp>
    </p:spTree>
    <p:extLst>
      <p:ext uri="{BB962C8B-B14F-4D97-AF65-F5344CB8AC3E}">
        <p14:creationId xmlns:p14="http://schemas.microsoft.com/office/powerpoint/2010/main" val="194760992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6629">
                                            <p:txEl>
                                              <p:pRg st="0" end="0"/>
                                            </p:txEl>
                                          </p:spTgt>
                                        </p:tgtEl>
                                        <p:attrNameLst>
                                          <p:attrName>style.visibility</p:attrName>
                                        </p:attrNameLst>
                                      </p:cBhvr>
                                      <p:to>
                                        <p:strVal val="visible"/>
                                      </p:to>
                                    </p:set>
                                    <p:animEffect transition="in" filter="fade">
                                      <p:cBhvr>
                                        <p:cTn id="7" dur="1000"/>
                                        <p:tgtEl>
                                          <p:spTgt spid="26629">
                                            <p:txEl>
                                              <p:pRg st="0" end="0"/>
                                            </p:txEl>
                                          </p:spTgt>
                                        </p:tgtEl>
                                      </p:cBhvr>
                                    </p:animEffect>
                                    <p:anim calcmode="lin" valueType="num">
                                      <p:cBhvr>
                                        <p:cTn id="8" dur="1000" fill="hold"/>
                                        <p:tgtEl>
                                          <p:spTgt spid="2662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662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6629">
                                            <p:txEl>
                                              <p:pRg st="1" end="1"/>
                                            </p:txEl>
                                          </p:spTgt>
                                        </p:tgtEl>
                                        <p:attrNameLst>
                                          <p:attrName>style.visibility</p:attrName>
                                        </p:attrNameLst>
                                      </p:cBhvr>
                                      <p:to>
                                        <p:strVal val="visible"/>
                                      </p:to>
                                    </p:set>
                                    <p:animEffect transition="in" filter="fade">
                                      <p:cBhvr>
                                        <p:cTn id="14" dur="1000"/>
                                        <p:tgtEl>
                                          <p:spTgt spid="26629">
                                            <p:txEl>
                                              <p:pRg st="1" end="1"/>
                                            </p:txEl>
                                          </p:spTgt>
                                        </p:tgtEl>
                                      </p:cBhvr>
                                    </p:animEffect>
                                    <p:anim calcmode="lin" valueType="num">
                                      <p:cBhvr>
                                        <p:cTn id="15" dur="1000" fill="hold"/>
                                        <p:tgtEl>
                                          <p:spTgt spid="26629">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6629">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9"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22E862-DF9B-4095-AB45-FA97B5EBB239}"/>
              </a:ext>
            </a:extLst>
          </p:cNvPr>
          <p:cNvSpPr>
            <a:spLocks noGrp="1"/>
          </p:cNvSpPr>
          <p:nvPr>
            <p:ph type="title"/>
          </p:nvPr>
        </p:nvSpPr>
        <p:spPr>
          <a:xfrm>
            <a:off x="628650" y="83149"/>
            <a:ext cx="7886700" cy="701731"/>
          </a:xfrm>
        </p:spPr>
        <p:txBody>
          <a:bodyPr>
            <a:spAutoFit/>
          </a:bodyPr>
          <a:lstStyle/>
          <a:p>
            <a:r>
              <a:rPr lang="en-US" b="1" dirty="0">
                <a:solidFill>
                  <a:schemeClr val="tx1"/>
                </a:solidFill>
              </a:rPr>
              <a:t>Resources used:</a:t>
            </a:r>
            <a:endParaRPr lang="en-US" dirty="0">
              <a:solidFill>
                <a:schemeClr val="tx1"/>
              </a:solidFill>
            </a:endParaRPr>
          </a:p>
        </p:txBody>
      </p:sp>
      <p:sp>
        <p:nvSpPr>
          <p:cNvPr id="3" name="Content Placeholder 2">
            <a:extLst>
              <a:ext uri="{FF2B5EF4-FFF2-40B4-BE49-F238E27FC236}">
                <a16:creationId xmlns:a16="http://schemas.microsoft.com/office/drawing/2014/main" id="{02A03C2B-197C-47B6-B860-A4CE7A6D08AC}"/>
              </a:ext>
            </a:extLst>
          </p:cNvPr>
          <p:cNvSpPr>
            <a:spLocks noGrp="1"/>
          </p:cNvSpPr>
          <p:nvPr>
            <p:ph idx="1"/>
          </p:nvPr>
        </p:nvSpPr>
        <p:spPr>
          <a:xfrm>
            <a:off x="169683" y="684221"/>
            <a:ext cx="8776354" cy="6135013"/>
          </a:xfrm>
        </p:spPr>
        <p:txBody>
          <a:bodyPr wrap="square">
            <a:spAutoFit/>
          </a:bodyPr>
          <a:lstStyle/>
          <a:p>
            <a:r>
              <a:rPr lang="en-US" sz="2000" dirty="0">
                <a:solidFill>
                  <a:schemeClr val="tx1"/>
                </a:solidFill>
              </a:rPr>
              <a:t>A Study Of The Book Of Revelation by Bob Dodson</a:t>
            </a:r>
          </a:p>
          <a:p>
            <a:r>
              <a:rPr lang="en-US" sz="2000" dirty="0">
                <a:solidFill>
                  <a:schemeClr val="tx1"/>
                </a:solidFill>
              </a:rPr>
              <a:t>More Than Conquerors by William Hendriksen</a:t>
            </a:r>
          </a:p>
          <a:p>
            <a:r>
              <a:rPr lang="en-US" sz="2000" dirty="0">
                <a:solidFill>
                  <a:schemeClr val="tx1"/>
                </a:solidFill>
              </a:rPr>
              <a:t>Overcoming With The Lamb, Florida College Annual Lectures, February 7-10, 1994</a:t>
            </a:r>
          </a:p>
          <a:p>
            <a:r>
              <a:rPr lang="en-US" sz="2000" dirty="0">
                <a:solidFill>
                  <a:schemeClr val="tx1"/>
                </a:solidFill>
              </a:rPr>
              <a:t>Revelation – Introduction and Commentary by Homer Hailey</a:t>
            </a:r>
          </a:p>
          <a:p>
            <a:r>
              <a:rPr lang="en-US" sz="2000" dirty="0">
                <a:solidFill>
                  <a:schemeClr val="tx1"/>
                </a:solidFill>
              </a:rPr>
              <a:t>Revelation (Truth Commentaries) by Robert Harkrider</a:t>
            </a:r>
          </a:p>
          <a:p>
            <a:r>
              <a:rPr lang="en-US" sz="2000" dirty="0">
                <a:solidFill>
                  <a:schemeClr val="tx1"/>
                </a:solidFill>
              </a:rPr>
              <a:t>Revelation (A Study Workbook) by Robert Harkrider</a:t>
            </a:r>
          </a:p>
          <a:p>
            <a:r>
              <a:rPr lang="en-US" sz="2000" dirty="0">
                <a:solidFill>
                  <a:schemeClr val="tx1"/>
                </a:solidFill>
              </a:rPr>
              <a:t>Revelation by Donnie Rader</a:t>
            </a:r>
          </a:p>
          <a:p>
            <a:r>
              <a:rPr lang="en-US" sz="2000" dirty="0">
                <a:solidFill>
                  <a:schemeClr val="tx1"/>
                </a:solidFill>
              </a:rPr>
              <a:t>Studies In The Book Of Revelation by Ferrell Jenkins</a:t>
            </a:r>
          </a:p>
          <a:p>
            <a:r>
              <a:rPr lang="en-US" sz="2000" dirty="0">
                <a:solidFill>
                  <a:schemeClr val="tx1"/>
                </a:solidFill>
              </a:rPr>
              <a:t>The Old Testament In The Book Of Revelation by Ferrell Jenkins</a:t>
            </a:r>
          </a:p>
          <a:p>
            <a:r>
              <a:rPr lang="en-US" sz="2000" dirty="0">
                <a:solidFill>
                  <a:schemeClr val="tx1"/>
                </a:solidFill>
              </a:rPr>
              <a:t>The Revelation Of Saint John The Divine by G.B. Caird</a:t>
            </a:r>
          </a:p>
          <a:p>
            <a:r>
              <a:rPr lang="en-US" sz="2000" dirty="0">
                <a:solidFill>
                  <a:schemeClr val="tx1"/>
                </a:solidFill>
              </a:rPr>
              <a:t>The Book of Revelation by Foy E. Wallace</a:t>
            </a:r>
          </a:p>
          <a:p>
            <a:r>
              <a:rPr lang="en-US" sz="2000" dirty="0">
                <a:solidFill>
                  <a:schemeClr val="tx1"/>
                </a:solidFill>
              </a:rPr>
              <a:t>The Avenging of the Apostles and Prophets by Arthur M. Ogden</a:t>
            </a:r>
          </a:p>
          <a:p>
            <a:r>
              <a:rPr lang="en-US" sz="2000" dirty="0">
                <a:solidFill>
                  <a:schemeClr val="tx1"/>
                </a:solidFill>
              </a:rPr>
              <a:t>Worthy Is The Lamb by Ray Summers</a:t>
            </a:r>
          </a:p>
          <a:p>
            <a:r>
              <a:rPr lang="en-US" sz="2000" dirty="0">
                <a:solidFill>
                  <a:schemeClr val="tx1"/>
                </a:solidFill>
              </a:rPr>
              <a:t>Written exchange on THE DOMITIAN PERSECUTION between Arthur M. Ogden and Ferrell Jenkins presented in Searching The Scriptures, June 12, 1989, pages. 7-12</a:t>
            </a:r>
          </a:p>
        </p:txBody>
      </p:sp>
      <p:sp>
        <p:nvSpPr>
          <p:cNvPr id="4" name="Slide Number Placeholder 3">
            <a:extLst>
              <a:ext uri="{FF2B5EF4-FFF2-40B4-BE49-F238E27FC236}">
                <a16:creationId xmlns:a16="http://schemas.microsoft.com/office/drawing/2014/main" id="{40224E7D-2D11-4884-8988-18A78F2A0380}"/>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71DD7C3C-26EA-48D1-89DB-82086917E937}"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66047721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Text Box 4"/>
          <p:cNvSpPr txBox="1">
            <a:spLocks noChangeArrowheads="1"/>
          </p:cNvSpPr>
          <p:nvPr/>
        </p:nvSpPr>
        <p:spPr bwMode="auto">
          <a:xfrm>
            <a:off x="457200" y="533400"/>
            <a:ext cx="4146007" cy="707886"/>
          </a:xfrm>
          <a:prstGeom prst="rect">
            <a:avLst/>
          </a:prstGeom>
          <a:noFill/>
          <a:ln>
            <a:noFill/>
          </a:ln>
          <a:effectLst/>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4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William Barclay:</a:t>
            </a:r>
          </a:p>
        </p:txBody>
      </p:sp>
      <p:sp>
        <p:nvSpPr>
          <p:cNvPr id="27653" name="Text Box 5"/>
          <p:cNvSpPr txBox="1">
            <a:spLocks noChangeArrowheads="1"/>
          </p:cNvSpPr>
          <p:nvPr/>
        </p:nvSpPr>
        <p:spPr bwMode="auto">
          <a:xfrm>
            <a:off x="457201" y="1524000"/>
            <a:ext cx="8187178" cy="3970318"/>
          </a:xfrm>
          <a:prstGeom prst="rect">
            <a:avLst/>
          </a:prstGeom>
          <a:noFill/>
          <a:ln>
            <a:noFill/>
          </a:ln>
          <a:effectLst/>
        </p:spPr>
        <p:txBody>
          <a:bodyPr wrap="square">
            <a:spAutoFit/>
          </a:bodyPr>
          <a:lstStyle/>
          <a:p>
            <a:pPr marL="0" marR="0" lvl="0" indent="0" algn="l" defTabSz="914400" rtl="0" eaLnBrk="0" fontAlgn="base" latinLnBrk="0" hangingPunct="0">
              <a:lnSpc>
                <a:spcPct val="100000"/>
              </a:lnSpc>
              <a:spcBef>
                <a:spcPct val="50000"/>
              </a:spcBef>
              <a:spcAft>
                <a:spcPct val="0"/>
              </a:spcAft>
              <a:buClrTx/>
              <a:buSzTx/>
              <a:buFontTx/>
              <a:buNone/>
              <a:tabLst/>
              <a:defRPr/>
            </a:pPr>
            <a:r>
              <a:rPr kumimoji="0" lang="en-US" altLang="en-US" sz="280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“By the time the Revelation was written Caesar worship was the one religion which covered the whole Roman Empire; and it was because of their refusal to conform to its demands that Christians were persecuted and killed. The essence of Caesar worship was that the reigning Roman Emperor, as embodying the spirit of Rome, was divine. Once a year everyone in the Empire had to appear before the magistrates in order to …</a:t>
            </a:r>
          </a:p>
        </p:txBody>
      </p:sp>
      <p:sp>
        <p:nvSpPr>
          <p:cNvPr id="2" name="Slide Number Placeholder 1">
            <a:extLst>
              <a:ext uri="{FF2B5EF4-FFF2-40B4-BE49-F238E27FC236}">
                <a16:creationId xmlns:a16="http://schemas.microsoft.com/office/drawing/2014/main" id="{CCB44563-5930-489D-9B31-ADF50384267B}"/>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20</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
        <p:nvSpPr>
          <p:cNvPr id="3" name="TextBox 2">
            <a:extLst>
              <a:ext uri="{FF2B5EF4-FFF2-40B4-BE49-F238E27FC236}">
                <a16:creationId xmlns:a16="http://schemas.microsoft.com/office/drawing/2014/main" id="{D98B8971-1D6A-4EEC-BA72-BD82366ACCA5}"/>
              </a:ext>
            </a:extLst>
          </p:cNvPr>
          <p:cNvSpPr txBox="1"/>
          <p:nvPr/>
        </p:nvSpPr>
        <p:spPr>
          <a:xfrm>
            <a:off x="5638428" y="5494318"/>
            <a:ext cx="3005951" cy="369332"/>
          </a:xfrm>
          <a:prstGeom prst="rect">
            <a:avLst/>
          </a:prstGeom>
          <a:noFill/>
        </p:spPr>
        <p:txBody>
          <a:bodyPr wrap="none" rtlCol="0">
            <a:spAutoFit/>
          </a:bodyPr>
          <a:lstStyle/>
          <a:p>
            <a:pPr lvl="0" algn="r" defTabSz="914400" eaLnBrk="0" fontAlgn="base" hangingPunct="0">
              <a:spcBef>
                <a:spcPct val="0"/>
              </a:spcBef>
              <a:spcAft>
                <a:spcPct val="0"/>
              </a:spcAft>
              <a:defRPr/>
            </a:pPr>
            <a:r>
              <a:rPr lang="en-US" altLang="en-US" i="1" dirty="0">
                <a:solidFill>
                  <a:prstClr val="white"/>
                </a:solidFill>
                <a:latin typeface="Arial" panose="020B0604020202020204" pitchFamily="34" charset="0"/>
                <a:cs typeface="Arial" panose="020B0604020202020204" pitchFamily="34" charset="0"/>
              </a:rPr>
              <a:t>Revelation of John</a:t>
            </a:r>
            <a:r>
              <a:rPr lang="en-US" altLang="en-US" b="1" dirty="0">
                <a:solidFill>
                  <a:prstClr val="white"/>
                </a:solidFill>
                <a:latin typeface="Arial" panose="020B0604020202020204" pitchFamily="34" charset="0"/>
                <a:cs typeface="Arial" panose="020B0604020202020204" pitchFamily="34" charset="0"/>
              </a:rPr>
              <a:t>, </a:t>
            </a:r>
            <a:r>
              <a:rPr lang="en-US" altLang="en-US" dirty="0">
                <a:solidFill>
                  <a:prstClr val="white"/>
                </a:solidFill>
                <a:latin typeface="Arial" panose="020B0604020202020204" pitchFamily="34" charset="0"/>
                <a:cs typeface="Arial" panose="020B0604020202020204" pitchFamily="34" charset="0"/>
              </a:rPr>
              <a:t>1:19-20</a:t>
            </a:r>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Text Box 4"/>
          <p:cNvSpPr txBox="1">
            <a:spLocks noChangeArrowheads="1"/>
          </p:cNvSpPr>
          <p:nvPr/>
        </p:nvSpPr>
        <p:spPr bwMode="auto">
          <a:xfrm>
            <a:off x="457200" y="533400"/>
            <a:ext cx="4146007" cy="707886"/>
          </a:xfrm>
          <a:prstGeom prst="rect">
            <a:avLst/>
          </a:prstGeom>
          <a:noFill/>
          <a:ln>
            <a:noFill/>
          </a:ln>
          <a:effectLst/>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4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William Barclay:</a:t>
            </a:r>
          </a:p>
        </p:txBody>
      </p:sp>
      <p:sp>
        <p:nvSpPr>
          <p:cNvPr id="27653" name="Text Box 5"/>
          <p:cNvSpPr txBox="1">
            <a:spLocks noChangeArrowheads="1"/>
          </p:cNvSpPr>
          <p:nvPr/>
        </p:nvSpPr>
        <p:spPr bwMode="auto">
          <a:xfrm>
            <a:off x="457200" y="1524000"/>
            <a:ext cx="8177753" cy="4401205"/>
          </a:xfrm>
          <a:prstGeom prst="rect">
            <a:avLst/>
          </a:prstGeom>
          <a:noFill/>
          <a:ln>
            <a:noFill/>
          </a:ln>
          <a:effectLst/>
        </p:spPr>
        <p:txBody>
          <a:bodyPr wrap="square">
            <a:spAutoFit/>
          </a:bodyPr>
          <a:lstStyle/>
          <a:p>
            <a:pPr marL="0" marR="0" lvl="0" indent="0" algn="l" defTabSz="914400" rtl="0" eaLnBrk="0" fontAlgn="base" latinLnBrk="0" hangingPunct="0">
              <a:lnSpc>
                <a:spcPct val="100000"/>
              </a:lnSpc>
              <a:spcBef>
                <a:spcPct val="50000"/>
              </a:spcBef>
              <a:spcAft>
                <a:spcPct val="0"/>
              </a:spcAft>
              <a:buClrTx/>
              <a:buSzTx/>
              <a:buFontTx/>
              <a:buNone/>
              <a:tabLst/>
              <a:defRPr/>
            </a:pPr>
            <a:r>
              <a:rPr kumimoji="0" lang="en-US" altLang="en-US" sz="280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burn a pinch of incense to the godhead of Caesar, and to say: ‘Caesar is Lord.’ After he had done that, a man might go away and worship any god or goddess he liked, so long as that worship did not infringe decency and good order; </a:t>
            </a:r>
            <a:r>
              <a:rPr kumimoji="0" lang="en-US" altLang="en-US" sz="280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but first of all he must go through the ceremony in which he acknowledged the Emperor as a god</a:t>
            </a:r>
            <a:r>
              <a:rPr kumimoji="0" lang="en-US" altLang="en-US" sz="280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The reason for all this was very simple. Rome had a vast heterogeneous </a:t>
            </a:r>
            <a:r>
              <a:rPr kumimoji="0" lang="en-US" altLang="en-US" sz="2800" i="1"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(diverse, mg) </a:t>
            </a:r>
            <a:r>
              <a:rPr kumimoji="0" lang="en-US" altLang="en-US" sz="280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empire, stretching from one end of the known …</a:t>
            </a:r>
          </a:p>
        </p:txBody>
      </p:sp>
      <p:sp>
        <p:nvSpPr>
          <p:cNvPr id="2" name="Slide Number Placeholder 1">
            <a:extLst>
              <a:ext uri="{FF2B5EF4-FFF2-40B4-BE49-F238E27FC236}">
                <a16:creationId xmlns:a16="http://schemas.microsoft.com/office/drawing/2014/main" id="{E2CCE0EE-6E38-407C-878F-89595810D6AF}"/>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21</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
        <p:nvSpPr>
          <p:cNvPr id="5" name="TextBox 4">
            <a:extLst>
              <a:ext uri="{FF2B5EF4-FFF2-40B4-BE49-F238E27FC236}">
                <a16:creationId xmlns:a16="http://schemas.microsoft.com/office/drawing/2014/main" id="{DDE589BA-FE8F-45C7-BF34-9FD6E5A14C6E}"/>
              </a:ext>
            </a:extLst>
          </p:cNvPr>
          <p:cNvSpPr txBox="1"/>
          <p:nvPr/>
        </p:nvSpPr>
        <p:spPr>
          <a:xfrm>
            <a:off x="5509399" y="5920950"/>
            <a:ext cx="3005951" cy="369332"/>
          </a:xfrm>
          <a:prstGeom prst="rect">
            <a:avLst/>
          </a:prstGeom>
          <a:noFill/>
        </p:spPr>
        <p:txBody>
          <a:bodyPr wrap="none" rtlCol="0">
            <a:spAutoFit/>
          </a:bodyPr>
          <a:lstStyle/>
          <a:p>
            <a:pPr lvl="0" algn="r" defTabSz="914400" eaLnBrk="0" fontAlgn="base" hangingPunct="0">
              <a:spcBef>
                <a:spcPct val="0"/>
              </a:spcBef>
              <a:spcAft>
                <a:spcPct val="0"/>
              </a:spcAft>
              <a:defRPr/>
            </a:pPr>
            <a:r>
              <a:rPr lang="en-US" altLang="en-US" i="1" dirty="0">
                <a:solidFill>
                  <a:prstClr val="white"/>
                </a:solidFill>
                <a:latin typeface="Arial" panose="020B0604020202020204" pitchFamily="34" charset="0"/>
                <a:cs typeface="Arial" panose="020B0604020202020204" pitchFamily="34" charset="0"/>
              </a:rPr>
              <a:t>Revelation of John</a:t>
            </a:r>
            <a:r>
              <a:rPr lang="en-US" altLang="en-US" b="1" dirty="0">
                <a:solidFill>
                  <a:prstClr val="white"/>
                </a:solidFill>
                <a:latin typeface="Arial" panose="020B0604020202020204" pitchFamily="34" charset="0"/>
                <a:cs typeface="Arial" panose="020B0604020202020204" pitchFamily="34" charset="0"/>
              </a:rPr>
              <a:t>, </a:t>
            </a:r>
            <a:r>
              <a:rPr lang="en-US" altLang="en-US" dirty="0">
                <a:solidFill>
                  <a:prstClr val="white"/>
                </a:solidFill>
                <a:latin typeface="Arial" panose="020B0604020202020204" pitchFamily="34" charset="0"/>
                <a:cs typeface="Arial" panose="020B0604020202020204" pitchFamily="34" charset="0"/>
              </a:rPr>
              <a:t>1:19-20</a:t>
            </a:r>
          </a:p>
        </p:txBody>
      </p:sp>
    </p:spTree>
    <p:extLst>
      <p:ext uri="{BB962C8B-B14F-4D97-AF65-F5344CB8AC3E}">
        <p14:creationId xmlns:p14="http://schemas.microsoft.com/office/powerpoint/2010/main" val="122829583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Text Box 4"/>
          <p:cNvSpPr txBox="1">
            <a:spLocks noChangeArrowheads="1"/>
          </p:cNvSpPr>
          <p:nvPr/>
        </p:nvSpPr>
        <p:spPr bwMode="auto">
          <a:xfrm>
            <a:off x="457200" y="533400"/>
            <a:ext cx="4146007" cy="707886"/>
          </a:xfrm>
          <a:prstGeom prst="rect">
            <a:avLst/>
          </a:prstGeom>
          <a:noFill/>
          <a:ln>
            <a:noFill/>
          </a:ln>
          <a:effectLst/>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4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William Barclay:</a:t>
            </a:r>
          </a:p>
        </p:txBody>
      </p:sp>
      <p:sp>
        <p:nvSpPr>
          <p:cNvPr id="27653" name="Text Box 5"/>
          <p:cNvSpPr txBox="1">
            <a:spLocks noChangeArrowheads="1"/>
          </p:cNvSpPr>
          <p:nvPr/>
        </p:nvSpPr>
        <p:spPr bwMode="auto">
          <a:xfrm>
            <a:off x="457200" y="1275934"/>
            <a:ext cx="8196606" cy="4401205"/>
          </a:xfrm>
          <a:prstGeom prst="rect">
            <a:avLst/>
          </a:prstGeom>
          <a:noFill/>
          <a:ln>
            <a:noFill/>
          </a:ln>
          <a:effectLst/>
        </p:spPr>
        <p:txBody>
          <a:bodyPr wrap="square">
            <a:spAutoFit/>
          </a:bodyPr>
          <a:lstStyle/>
          <a:p>
            <a:pPr marL="0" marR="0" lvl="0" indent="0" algn="l" defTabSz="914400" rtl="0" eaLnBrk="0" fontAlgn="base" latinLnBrk="0" hangingPunct="0">
              <a:lnSpc>
                <a:spcPct val="100000"/>
              </a:lnSpc>
              <a:spcBef>
                <a:spcPct val="50000"/>
              </a:spcBef>
              <a:spcAft>
                <a:spcPct val="0"/>
              </a:spcAft>
              <a:buClrTx/>
              <a:buSzTx/>
              <a:buFontTx/>
              <a:buNone/>
              <a:tabLst/>
              <a:defRPr/>
            </a:pPr>
            <a:r>
              <a:rPr kumimoji="0" lang="en-US" altLang="en-US" sz="280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world to another. It had in it many tongues, many races, many traditions, many countries. The problem was how to weld this varied mass into a self-conscious unity. </a:t>
            </a:r>
            <a:r>
              <a:rPr kumimoji="0" lang="en-US" altLang="en-US" sz="280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There is no unifying force like the force of a common religion</a:t>
            </a:r>
            <a:r>
              <a:rPr kumimoji="0" lang="en-US" altLang="en-US" sz="280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None of the national religions, and none of the local gods, could conceivably have become universal. </a:t>
            </a:r>
            <a:r>
              <a:rPr kumimoji="0" lang="en-US" altLang="en-US" sz="2800" i="0" u="sng"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But Caesar worship could</a:t>
            </a:r>
            <a:r>
              <a:rPr kumimoji="0" lang="en-US" altLang="en-US" sz="280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It was the one common act and common belief which turned the Empire into a unity. And to refuse to …</a:t>
            </a:r>
          </a:p>
        </p:txBody>
      </p:sp>
      <p:sp>
        <p:nvSpPr>
          <p:cNvPr id="2" name="Slide Number Placeholder 1">
            <a:extLst>
              <a:ext uri="{FF2B5EF4-FFF2-40B4-BE49-F238E27FC236}">
                <a16:creationId xmlns:a16="http://schemas.microsoft.com/office/drawing/2014/main" id="{7C54100B-623E-4575-8DA4-7D67AB7CAF8E}"/>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22</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
        <p:nvSpPr>
          <p:cNvPr id="5" name="TextBox 4">
            <a:extLst>
              <a:ext uri="{FF2B5EF4-FFF2-40B4-BE49-F238E27FC236}">
                <a16:creationId xmlns:a16="http://schemas.microsoft.com/office/drawing/2014/main" id="{7F18A8D7-0354-4F91-8097-7F70063DF514}"/>
              </a:ext>
            </a:extLst>
          </p:cNvPr>
          <p:cNvSpPr txBox="1"/>
          <p:nvPr/>
        </p:nvSpPr>
        <p:spPr>
          <a:xfrm>
            <a:off x="5647855" y="5677139"/>
            <a:ext cx="3005951" cy="369332"/>
          </a:xfrm>
          <a:prstGeom prst="rect">
            <a:avLst/>
          </a:prstGeom>
          <a:noFill/>
        </p:spPr>
        <p:txBody>
          <a:bodyPr wrap="none" rtlCol="0">
            <a:spAutoFit/>
          </a:bodyPr>
          <a:lstStyle/>
          <a:p>
            <a:pPr lvl="0" algn="r" defTabSz="914400" eaLnBrk="0" fontAlgn="base" hangingPunct="0">
              <a:spcBef>
                <a:spcPct val="0"/>
              </a:spcBef>
              <a:spcAft>
                <a:spcPct val="0"/>
              </a:spcAft>
              <a:defRPr/>
            </a:pPr>
            <a:r>
              <a:rPr lang="en-US" altLang="en-US" i="1" dirty="0">
                <a:solidFill>
                  <a:prstClr val="white"/>
                </a:solidFill>
                <a:latin typeface="Arial" panose="020B0604020202020204" pitchFamily="34" charset="0"/>
                <a:cs typeface="Arial" panose="020B0604020202020204" pitchFamily="34" charset="0"/>
              </a:rPr>
              <a:t>Revelation of John</a:t>
            </a:r>
            <a:r>
              <a:rPr lang="en-US" altLang="en-US" b="1" dirty="0">
                <a:solidFill>
                  <a:prstClr val="white"/>
                </a:solidFill>
                <a:latin typeface="Arial" panose="020B0604020202020204" pitchFamily="34" charset="0"/>
                <a:cs typeface="Arial" panose="020B0604020202020204" pitchFamily="34" charset="0"/>
              </a:rPr>
              <a:t>, </a:t>
            </a:r>
            <a:r>
              <a:rPr lang="en-US" altLang="en-US" dirty="0">
                <a:solidFill>
                  <a:prstClr val="white"/>
                </a:solidFill>
                <a:latin typeface="Arial" panose="020B0604020202020204" pitchFamily="34" charset="0"/>
                <a:cs typeface="Arial" panose="020B0604020202020204" pitchFamily="34" charset="0"/>
              </a:rPr>
              <a:t>1:19-20</a:t>
            </a:r>
          </a:p>
        </p:txBody>
      </p:sp>
    </p:spTree>
    <p:extLst>
      <p:ext uri="{BB962C8B-B14F-4D97-AF65-F5344CB8AC3E}">
        <p14:creationId xmlns:p14="http://schemas.microsoft.com/office/powerpoint/2010/main" val="330703253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Text Box 4"/>
          <p:cNvSpPr txBox="1">
            <a:spLocks noChangeArrowheads="1"/>
          </p:cNvSpPr>
          <p:nvPr/>
        </p:nvSpPr>
        <p:spPr bwMode="auto">
          <a:xfrm>
            <a:off x="276225" y="1164134"/>
            <a:ext cx="8566117" cy="4832092"/>
          </a:xfrm>
          <a:prstGeom prst="rect">
            <a:avLst/>
          </a:prstGeom>
          <a:noFill/>
          <a:ln>
            <a:noFill/>
          </a:ln>
          <a:effectLst/>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burn the pinch of incense, and to refuse to say: ‘Caesar is Lord,’ was </a:t>
            </a: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not an act of irreligion; it was an act of political disloyalty</a:t>
            </a:r>
            <a:r>
              <a:rPr kumimoji="0" lang="en-US" altLang="en-US" sz="280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If a man refused to go through the annual ceremony, the Romans did not regard him as an irreligious man; they regarded him as a bad and disaffected citizen who refused to acknowledge the greatness of Caesar and the divinity of Rome. That is why the Romans dealt with the utmost severity with the man who would not say: ‘Caesar is Lord.’ And no Christian could be persuaded to give the title …</a:t>
            </a:r>
            <a:endParaRPr kumimoji="0" lang="en-US" altLang="en-US" sz="180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3" name="Text Box 4"/>
          <p:cNvSpPr txBox="1">
            <a:spLocks noChangeArrowheads="1"/>
          </p:cNvSpPr>
          <p:nvPr/>
        </p:nvSpPr>
        <p:spPr bwMode="auto">
          <a:xfrm>
            <a:off x="457200" y="533400"/>
            <a:ext cx="4146007" cy="707886"/>
          </a:xfrm>
          <a:prstGeom prst="rect">
            <a:avLst/>
          </a:prstGeom>
          <a:noFill/>
          <a:ln>
            <a:noFill/>
          </a:ln>
          <a:effectLst/>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4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William Barclay:</a:t>
            </a:r>
          </a:p>
        </p:txBody>
      </p:sp>
      <p:sp>
        <p:nvSpPr>
          <p:cNvPr id="2" name="Slide Number Placeholder 1">
            <a:extLst>
              <a:ext uri="{FF2B5EF4-FFF2-40B4-BE49-F238E27FC236}">
                <a16:creationId xmlns:a16="http://schemas.microsoft.com/office/drawing/2014/main" id="{7202205B-EEC1-4F7A-87DD-85DB60762CD8}"/>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23</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
        <p:nvSpPr>
          <p:cNvPr id="5" name="TextBox 4">
            <a:extLst>
              <a:ext uri="{FF2B5EF4-FFF2-40B4-BE49-F238E27FC236}">
                <a16:creationId xmlns:a16="http://schemas.microsoft.com/office/drawing/2014/main" id="{89852B09-0C7D-4808-A9FC-B7A044DFC932}"/>
              </a:ext>
            </a:extLst>
          </p:cNvPr>
          <p:cNvSpPr txBox="1"/>
          <p:nvPr/>
        </p:nvSpPr>
        <p:spPr>
          <a:xfrm>
            <a:off x="5836391" y="5991623"/>
            <a:ext cx="3005951" cy="369332"/>
          </a:xfrm>
          <a:prstGeom prst="rect">
            <a:avLst/>
          </a:prstGeom>
          <a:noFill/>
        </p:spPr>
        <p:txBody>
          <a:bodyPr wrap="none" rtlCol="0">
            <a:spAutoFit/>
          </a:bodyPr>
          <a:lstStyle/>
          <a:p>
            <a:pPr lvl="0" algn="r" defTabSz="914400" eaLnBrk="0" fontAlgn="base" hangingPunct="0">
              <a:spcBef>
                <a:spcPct val="0"/>
              </a:spcBef>
              <a:spcAft>
                <a:spcPct val="0"/>
              </a:spcAft>
              <a:defRPr/>
            </a:pPr>
            <a:r>
              <a:rPr lang="en-US" altLang="en-US" i="1" dirty="0">
                <a:solidFill>
                  <a:prstClr val="white"/>
                </a:solidFill>
                <a:latin typeface="Arial" panose="020B0604020202020204" pitchFamily="34" charset="0"/>
                <a:cs typeface="Arial" panose="020B0604020202020204" pitchFamily="34" charset="0"/>
              </a:rPr>
              <a:t>Revelation of John</a:t>
            </a:r>
            <a:r>
              <a:rPr lang="en-US" altLang="en-US" b="1" dirty="0">
                <a:solidFill>
                  <a:prstClr val="white"/>
                </a:solidFill>
                <a:latin typeface="Arial" panose="020B0604020202020204" pitchFamily="34" charset="0"/>
                <a:cs typeface="Arial" panose="020B0604020202020204" pitchFamily="34" charset="0"/>
              </a:rPr>
              <a:t>, </a:t>
            </a:r>
            <a:r>
              <a:rPr lang="en-US" altLang="en-US" dirty="0">
                <a:solidFill>
                  <a:prstClr val="white"/>
                </a:solidFill>
                <a:latin typeface="Arial" panose="020B0604020202020204" pitchFamily="34" charset="0"/>
                <a:cs typeface="Arial" panose="020B0604020202020204" pitchFamily="34" charset="0"/>
              </a:rPr>
              <a:t>1:19-20</a:t>
            </a:r>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Text Box 4"/>
          <p:cNvSpPr txBox="1">
            <a:spLocks noChangeArrowheads="1"/>
          </p:cNvSpPr>
          <p:nvPr/>
        </p:nvSpPr>
        <p:spPr bwMode="auto">
          <a:xfrm>
            <a:off x="457200" y="1412081"/>
            <a:ext cx="8196606" cy="4124206"/>
          </a:xfrm>
          <a:prstGeom prst="rect">
            <a:avLst/>
          </a:prstGeom>
          <a:noFill/>
          <a:ln>
            <a:noFill/>
          </a:ln>
          <a:effectLst/>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Lord to any one other than Jesus Christ. For the Christian - it was the </a:t>
            </a:r>
            <a:r>
              <a:rPr kumimoji="0" lang="en-US" altLang="en-US" sz="2800" i="0"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rPr>
              <a:t>centre</a:t>
            </a:r>
            <a:r>
              <a:rPr kumimoji="0" lang="en-US" altLang="en-US" sz="280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and essence of his creed - Jesus Christ, and Jesus Christ alone is Lord.</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280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But we must see how this Caesar worship developed, and how it was at its peak in the time when the Revelation was written.”</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defRPr/>
            </a:pPr>
            <a:r>
              <a:rPr kumimoji="0" lang="en-US" altLang="en-US" sz="2000" b="0" i="1"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Revelation of John</a:t>
            </a:r>
            <a:r>
              <a:rPr kumimoji="0" lang="en-US" altLang="en-US" sz="2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a:t>
            </a:r>
            <a:r>
              <a:rPr kumimoji="0" lang="en-US" altLang="en-US" sz="20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1:19-20</a:t>
            </a:r>
          </a:p>
        </p:txBody>
      </p:sp>
      <p:sp>
        <p:nvSpPr>
          <p:cNvPr id="3" name="Text Box 4"/>
          <p:cNvSpPr txBox="1">
            <a:spLocks noChangeArrowheads="1"/>
          </p:cNvSpPr>
          <p:nvPr/>
        </p:nvSpPr>
        <p:spPr bwMode="auto">
          <a:xfrm>
            <a:off x="457200" y="533400"/>
            <a:ext cx="4146007" cy="707886"/>
          </a:xfrm>
          <a:prstGeom prst="rect">
            <a:avLst/>
          </a:prstGeom>
          <a:noFill/>
          <a:ln>
            <a:noFill/>
          </a:ln>
          <a:effectLst/>
        </p:spPr>
        <p:txBody>
          <a:bodyPr wrap="non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40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William Barclay:</a:t>
            </a:r>
          </a:p>
        </p:txBody>
      </p:sp>
      <p:sp>
        <p:nvSpPr>
          <p:cNvPr id="2" name="Slide Number Placeholder 1">
            <a:extLst>
              <a:ext uri="{FF2B5EF4-FFF2-40B4-BE49-F238E27FC236}">
                <a16:creationId xmlns:a16="http://schemas.microsoft.com/office/drawing/2014/main" id="{54B446E0-A1CC-4B75-BFC2-74364676E802}"/>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24</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27739737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628650" y="677042"/>
            <a:ext cx="7886700" cy="701731"/>
          </a:xfrm>
          <a:noFill/>
        </p:spPr>
        <p:txBody>
          <a:bodyPr anchor="ctr">
            <a:spAutoFit/>
          </a:bodyPr>
          <a:lstStyle/>
          <a:p>
            <a:r>
              <a:rPr lang="en-US" altLang="en-US" b="1" dirty="0">
                <a:solidFill>
                  <a:schemeClr val="tx1"/>
                </a:solidFill>
                <a:latin typeface="Arial" panose="020B0604020202020204" pitchFamily="34" charset="0"/>
                <a:cs typeface="Arial" panose="020B0604020202020204" pitchFamily="34" charset="0"/>
              </a:rPr>
              <a:t>Message</a:t>
            </a:r>
          </a:p>
        </p:txBody>
      </p:sp>
      <p:sp>
        <p:nvSpPr>
          <p:cNvPr id="22531" name="Rectangle 3"/>
          <p:cNvSpPr>
            <a:spLocks noGrp="1" noChangeArrowheads="1"/>
          </p:cNvSpPr>
          <p:nvPr>
            <p:ph idx="1"/>
          </p:nvPr>
        </p:nvSpPr>
        <p:spPr>
          <a:xfrm>
            <a:off x="533400" y="1825625"/>
            <a:ext cx="7981950" cy="3668697"/>
          </a:xfrm>
          <a:noFill/>
        </p:spPr>
        <p:txBody>
          <a:bodyPr wrap="square">
            <a:spAutoFit/>
          </a:bodyPr>
          <a:lstStyle/>
          <a:p>
            <a:pPr>
              <a:buClr>
                <a:schemeClr val="tx1"/>
              </a:buClr>
            </a:pPr>
            <a:r>
              <a:rPr lang="en-US" altLang="en-US" sz="2800" b="1" dirty="0">
                <a:solidFill>
                  <a:schemeClr val="tx1"/>
                </a:solidFill>
                <a:latin typeface="Arial" panose="020B0604020202020204" pitchFamily="34" charset="0"/>
                <a:cs typeface="Arial" panose="020B0604020202020204" pitchFamily="34" charset="0"/>
              </a:rPr>
              <a:t>Victory of Christ and his saints over the forces of Satan</a:t>
            </a:r>
          </a:p>
          <a:p>
            <a:pPr lvl="1">
              <a:buClr>
                <a:schemeClr val="tx1"/>
              </a:buClr>
            </a:pPr>
            <a:r>
              <a:rPr lang="en-US" altLang="en-US" sz="2800" dirty="0">
                <a:solidFill>
                  <a:schemeClr val="tx1"/>
                </a:solidFill>
                <a:latin typeface="Arial" panose="020B0604020202020204" pitchFamily="34" charset="0"/>
                <a:cs typeface="Arial" panose="020B0604020202020204" pitchFamily="34" charset="0"/>
              </a:rPr>
              <a:t>Christ – Victorious (1:18; 6:2; 11:15; 14:1; 19:16)</a:t>
            </a:r>
          </a:p>
          <a:p>
            <a:pPr lvl="1">
              <a:buClr>
                <a:schemeClr val="tx1"/>
              </a:buClr>
            </a:pPr>
            <a:r>
              <a:rPr lang="en-US" altLang="en-US" sz="2800" dirty="0">
                <a:solidFill>
                  <a:schemeClr val="tx1"/>
                </a:solidFill>
                <a:latin typeface="Arial" panose="020B0604020202020204" pitchFamily="34" charset="0"/>
                <a:cs typeface="Arial" panose="020B0604020202020204" pitchFamily="34" charset="0"/>
              </a:rPr>
              <a:t>Saints – Overcome</a:t>
            </a:r>
          </a:p>
          <a:p>
            <a:pPr lvl="2">
              <a:buClr>
                <a:schemeClr val="tx1"/>
              </a:buClr>
            </a:pPr>
            <a:r>
              <a:rPr lang="en-US" altLang="en-US" sz="2400" dirty="0">
                <a:solidFill>
                  <a:schemeClr val="tx1"/>
                </a:solidFill>
                <a:latin typeface="Arial" panose="020B0604020202020204" pitchFamily="34" charset="0"/>
                <a:cs typeface="Arial" panose="020B0604020202020204" pitchFamily="34" charset="0"/>
              </a:rPr>
              <a:t>Endure (13:10; 14:12)</a:t>
            </a:r>
          </a:p>
          <a:p>
            <a:pPr lvl="2">
              <a:buClr>
                <a:schemeClr val="tx1"/>
              </a:buClr>
            </a:pPr>
            <a:r>
              <a:rPr lang="en-US" altLang="en-US" sz="2400" dirty="0">
                <a:solidFill>
                  <a:schemeClr val="tx1"/>
                </a:solidFill>
                <a:latin typeface="Arial" panose="020B0604020202020204" pitchFamily="34" charset="0"/>
                <a:cs typeface="Arial" panose="020B0604020202020204" pitchFamily="34" charset="0"/>
              </a:rPr>
              <a:t>Washed robes (7:14; 22:14)</a:t>
            </a:r>
          </a:p>
          <a:p>
            <a:pPr lvl="2">
              <a:buClr>
                <a:schemeClr val="tx1"/>
              </a:buClr>
            </a:pPr>
            <a:r>
              <a:rPr lang="en-US" altLang="en-US" sz="2400" dirty="0">
                <a:solidFill>
                  <a:schemeClr val="tx1"/>
                </a:solidFill>
                <a:latin typeface="Arial" panose="020B0604020202020204" pitchFamily="34" charset="0"/>
                <a:cs typeface="Arial" panose="020B0604020202020204" pitchFamily="34" charset="0"/>
              </a:rPr>
              <a:t>Victory over beast (15:2)</a:t>
            </a:r>
          </a:p>
          <a:p>
            <a:pPr lvl="2">
              <a:buClr>
                <a:schemeClr val="tx1"/>
              </a:buClr>
            </a:pPr>
            <a:r>
              <a:rPr lang="en-US" altLang="en-US" sz="2400" dirty="0">
                <a:solidFill>
                  <a:schemeClr val="tx1"/>
                </a:solidFill>
                <a:latin typeface="Arial" panose="020B0604020202020204" pitchFamily="34" charset="0"/>
                <a:cs typeface="Arial" panose="020B0604020202020204" pitchFamily="34" charset="0"/>
              </a:rPr>
              <a:t>Come out of tribulation (7:14)</a:t>
            </a:r>
          </a:p>
        </p:txBody>
      </p:sp>
      <p:sp>
        <p:nvSpPr>
          <p:cNvPr id="2" name="Slide Number Placeholder 1">
            <a:extLst>
              <a:ext uri="{FF2B5EF4-FFF2-40B4-BE49-F238E27FC236}">
                <a16:creationId xmlns:a16="http://schemas.microsoft.com/office/drawing/2014/main" id="{0007DA6B-C770-4F9B-AFA7-51269B56C06C}"/>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71DD7C3C-26EA-48D1-89DB-82086917E937}"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25</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animEffect transition="in" filter="fade">
                                      <p:cBhvr>
                                        <p:cTn id="7" dur="1000"/>
                                        <p:tgtEl>
                                          <p:spTgt spid="22531">
                                            <p:txEl>
                                              <p:pRg st="0" end="0"/>
                                            </p:txEl>
                                          </p:spTgt>
                                        </p:tgtEl>
                                      </p:cBhvr>
                                    </p:animEffect>
                                    <p:anim calcmode="lin" valueType="num">
                                      <p:cBhvr>
                                        <p:cTn id="8" dur="1000" fill="hold"/>
                                        <p:tgtEl>
                                          <p:spTgt spid="22531">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2531">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2531">
                                            <p:txEl>
                                              <p:pRg st="1" end="1"/>
                                            </p:txEl>
                                          </p:spTgt>
                                        </p:tgtEl>
                                        <p:attrNameLst>
                                          <p:attrName>style.visibility</p:attrName>
                                        </p:attrNameLst>
                                      </p:cBhvr>
                                      <p:to>
                                        <p:strVal val="visible"/>
                                      </p:to>
                                    </p:set>
                                    <p:animEffect transition="in" filter="fade">
                                      <p:cBhvr>
                                        <p:cTn id="12" dur="1000"/>
                                        <p:tgtEl>
                                          <p:spTgt spid="22531">
                                            <p:txEl>
                                              <p:pRg st="1" end="1"/>
                                            </p:txEl>
                                          </p:spTgt>
                                        </p:tgtEl>
                                      </p:cBhvr>
                                    </p:animEffect>
                                    <p:anim calcmode="lin" valueType="num">
                                      <p:cBhvr>
                                        <p:cTn id="13" dur="1000" fill="hold"/>
                                        <p:tgtEl>
                                          <p:spTgt spid="22531">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22531">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22531">
                                            <p:txEl>
                                              <p:pRg st="2" end="2"/>
                                            </p:txEl>
                                          </p:spTgt>
                                        </p:tgtEl>
                                        <p:attrNameLst>
                                          <p:attrName>style.visibility</p:attrName>
                                        </p:attrNameLst>
                                      </p:cBhvr>
                                      <p:to>
                                        <p:strVal val="visible"/>
                                      </p:to>
                                    </p:set>
                                    <p:animEffect transition="in" filter="fade">
                                      <p:cBhvr>
                                        <p:cTn id="17" dur="1000"/>
                                        <p:tgtEl>
                                          <p:spTgt spid="22531">
                                            <p:txEl>
                                              <p:pRg st="2" end="2"/>
                                            </p:txEl>
                                          </p:spTgt>
                                        </p:tgtEl>
                                      </p:cBhvr>
                                    </p:animEffect>
                                    <p:anim calcmode="lin" valueType="num">
                                      <p:cBhvr>
                                        <p:cTn id="18" dur="1000" fill="hold"/>
                                        <p:tgtEl>
                                          <p:spTgt spid="22531">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22531">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22531">
                                            <p:txEl>
                                              <p:pRg st="3" end="3"/>
                                            </p:txEl>
                                          </p:spTgt>
                                        </p:tgtEl>
                                        <p:attrNameLst>
                                          <p:attrName>style.visibility</p:attrName>
                                        </p:attrNameLst>
                                      </p:cBhvr>
                                      <p:to>
                                        <p:strVal val="visible"/>
                                      </p:to>
                                    </p:set>
                                    <p:animEffect transition="in" filter="fade">
                                      <p:cBhvr>
                                        <p:cTn id="22" dur="1000"/>
                                        <p:tgtEl>
                                          <p:spTgt spid="22531">
                                            <p:txEl>
                                              <p:pRg st="3" end="3"/>
                                            </p:txEl>
                                          </p:spTgt>
                                        </p:tgtEl>
                                      </p:cBhvr>
                                    </p:animEffect>
                                    <p:anim calcmode="lin" valueType="num">
                                      <p:cBhvr>
                                        <p:cTn id="23" dur="1000" fill="hold"/>
                                        <p:tgtEl>
                                          <p:spTgt spid="22531">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22531">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22531">
                                            <p:txEl>
                                              <p:pRg st="4" end="4"/>
                                            </p:txEl>
                                          </p:spTgt>
                                        </p:tgtEl>
                                        <p:attrNameLst>
                                          <p:attrName>style.visibility</p:attrName>
                                        </p:attrNameLst>
                                      </p:cBhvr>
                                      <p:to>
                                        <p:strVal val="visible"/>
                                      </p:to>
                                    </p:set>
                                    <p:animEffect transition="in" filter="fade">
                                      <p:cBhvr>
                                        <p:cTn id="27" dur="1000"/>
                                        <p:tgtEl>
                                          <p:spTgt spid="22531">
                                            <p:txEl>
                                              <p:pRg st="4" end="4"/>
                                            </p:txEl>
                                          </p:spTgt>
                                        </p:tgtEl>
                                      </p:cBhvr>
                                    </p:animEffect>
                                    <p:anim calcmode="lin" valueType="num">
                                      <p:cBhvr>
                                        <p:cTn id="28" dur="1000" fill="hold"/>
                                        <p:tgtEl>
                                          <p:spTgt spid="22531">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22531">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22531">
                                            <p:txEl>
                                              <p:pRg st="5" end="5"/>
                                            </p:txEl>
                                          </p:spTgt>
                                        </p:tgtEl>
                                        <p:attrNameLst>
                                          <p:attrName>style.visibility</p:attrName>
                                        </p:attrNameLst>
                                      </p:cBhvr>
                                      <p:to>
                                        <p:strVal val="visible"/>
                                      </p:to>
                                    </p:set>
                                    <p:animEffect transition="in" filter="fade">
                                      <p:cBhvr>
                                        <p:cTn id="32" dur="1000"/>
                                        <p:tgtEl>
                                          <p:spTgt spid="22531">
                                            <p:txEl>
                                              <p:pRg st="5" end="5"/>
                                            </p:txEl>
                                          </p:spTgt>
                                        </p:tgtEl>
                                      </p:cBhvr>
                                    </p:animEffect>
                                    <p:anim calcmode="lin" valueType="num">
                                      <p:cBhvr>
                                        <p:cTn id="33" dur="1000" fill="hold"/>
                                        <p:tgtEl>
                                          <p:spTgt spid="22531">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22531">
                                            <p:txEl>
                                              <p:pRg st="5" end="5"/>
                                            </p:txEl>
                                          </p:spTgt>
                                        </p:tgtEl>
                                        <p:attrNameLst>
                                          <p:attrName>ppt_y</p:attrName>
                                        </p:attrNameLst>
                                      </p:cBhvr>
                                      <p:tavLst>
                                        <p:tav tm="0">
                                          <p:val>
                                            <p:strVal val="#ppt_y+.1"/>
                                          </p:val>
                                        </p:tav>
                                        <p:tav tm="100000">
                                          <p:val>
                                            <p:strVal val="#ppt_y"/>
                                          </p:val>
                                        </p:tav>
                                      </p:tavLst>
                                    </p:anim>
                                  </p:childTnLst>
                                </p:cTn>
                              </p:par>
                              <p:par>
                                <p:cTn id="35" presetID="42" presetClass="entr" presetSubtype="0" fill="hold" grpId="0" nodeType="withEffect">
                                  <p:stCondLst>
                                    <p:cond delay="0"/>
                                  </p:stCondLst>
                                  <p:childTnLst>
                                    <p:set>
                                      <p:cBhvr>
                                        <p:cTn id="36" dur="1" fill="hold">
                                          <p:stCondLst>
                                            <p:cond delay="0"/>
                                          </p:stCondLst>
                                        </p:cTn>
                                        <p:tgtEl>
                                          <p:spTgt spid="22531">
                                            <p:txEl>
                                              <p:pRg st="6" end="6"/>
                                            </p:txEl>
                                          </p:spTgt>
                                        </p:tgtEl>
                                        <p:attrNameLst>
                                          <p:attrName>style.visibility</p:attrName>
                                        </p:attrNameLst>
                                      </p:cBhvr>
                                      <p:to>
                                        <p:strVal val="visible"/>
                                      </p:to>
                                    </p:set>
                                    <p:animEffect transition="in" filter="fade">
                                      <p:cBhvr>
                                        <p:cTn id="37" dur="1000"/>
                                        <p:tgtEl>
                                          <p:spTgt spid="22531">
                                            <p:txEl>
                                              <p:pRg st="6" end="6"/>
                                            </p:txEl>
                                          </p:spTgt>
                                        </p:tgtEl>
                                      </p:cBhvr>
                                    </p:animEffect>
                                    <p:anim calcmode="lin" valueType="num">
                                      <p:cBhvr>
                                        <p:cTn id="38" dur="1000" fill="hold"/>
                                        <p:tgtEl>
                                          <p:spTgt spid="22531">
                                            <p:txEl>
                                              <p:pRg st="6" end="6"/>
                                            </p:txEl>
                                          </p:spTgt>
                                        </p:tgtEl>
                                        <p:attrNameLst>
                                          <p:attrName>ppt_x</p:attrName>
                                        </p:attrNameLst>
                                      </p:cBhvr>
                                      <p:tavLst>
                                        <p:tav tm="0">
                                          <p:val>
                                            <p:strVal val="#ppt_x"/>
                                          </p:val>
                                        </p:tav>
                                        <p:tav tm="100000">
                                          <p:val>
                                            <p:strVal val="#ppt_x"/>
                                          </p:val>
                                        </p:tav>
                                      </p:tavLst>
                                    </p:anim>
                                    <p:anim calcmode="lin" valueType="num">
                                      <p:cBhvr>
                                        <p:cTn id="39" dur="1000" fill="hold"/>
                                        <p:tgtEl>
                                          <p:spTgt spid="22531">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7" name="Text Box 5"/>
          <p:cNvSpPr txBox="1">
            <a:spLocks noChangeArrowheads="1"/>
          </p:cNvSpPr>
          <p:nvPr/>
        </p:nvSpPr>
        <p:spPr bwMode="auto">
          <a:xfrm>
            <a:off x="381000" y="685800"/>
            <a:ext cx="8385928" cy="4524315"/>
          </a:xfrm>
          <a:prstGeom prst="rect">
            <a:avLst/>
          </a:prstGeom>
          <a:noFill/>
          <a:ln>
            <a:noFill/>
          </a:ln>
          <a:effectLst/>
        </p:spPr>
        <p:txBody>
          <a:bodyPr wrap="square">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600" b="1" i="0"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Message Of The Book</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36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Revelation 17:14</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3600" b="1" i="0" u="sng"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360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t>
            </a:r>
            <a:r>
              <a:rPr kumimoji="0" lang="en-US" altLang="en-US" sz="36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These will make war with the Lamb, and the Lamb will overcome them, for He is Lord of lords and King of kings; and those who are with Him are called, chosen, and faithful</a:t>
            </a:r>
            <a:r>
              <a:rPr kumimoji="0" lang="en-US" altLang="en-US" sz="360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t>
            </a:r>
            <a:endParaRPr kumimoji="0" lang="en-US" altLang="en-US" sz="280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2" name="Slide Number Placeholder 1">
            <a:extLst>
              <a:ext uri="{FF2B5EF4-FFF2-40B4-BE49-F238E27FC236}">
                <a16:creationId xmlns:a16="http://schemas.microsoft.com/office/drawing/2014/main" id="{971DF389-6F65-4588-9389-63B7A2D523E4}"/>
              </a:ext>
            </a:extLst>
          </p:cNvPr>
          <p:cNvSpPr>
            <a:spLocks noGrp="1"/>
          </p:cNvSpPr>
          <p:nvPr>
            <p:ph type="sldNum" sz="quarter" idx="12"/>
          </p:nvPr>
        </p:nvSpPr>
        <p:spPr>
          <a:xfrm>
            <a:off x="6476999" y="6003153"/>
            <a:ext cx="2057400" cy="365125"/>
          </a:xfrm>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26</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ChangeArrowheads="1"/>
          </p:cNvSpPr>
          <p:nvPr/>
        </p:nvSpPr>
        <p:spPr bwMode="auto">
          <a:xfrm>
            <a:off x="1578744" y="461516"/>
            <a:ext cx="5986511" cy="1077218"/>
          </a:xfrm>
          <a:prstGeom prst="rect">
            <a:avLst/>
          </a:prstGeom>
          <a:noFill/>
          <a:ln>
            <a:noFill/>
          </a:ln>
          <a:effectLst/>
        </p:spPr>
        <p:txBody>
          <a:bodyPr wrap="none"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320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t>
            </a:r>
            <a:r>
              <a:rPr kumimoji="0" lang="en-US" alt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John’s Vision of Christ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Commissioning Him to Write</a:t>
            </a:r>
            <a:r>
              <a:rPr kumimoji="0" lang="en-US" altLang="en-US" sz="320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t>
            </a:r>
          </a:p>
        </p:txBody>
      </p:sp>
      <p:sp>
        <p:nvSpPr>
          <p:cNvPr id="31747" name="Text Box 3"/>
          <p:cNvSpPr txBox="1">
            <a:spLocks noChangeArrowheads="1"/>
          </p:cNvSpPr>
          <p:nvPr/>
        </p:nvSpPr>
        <p:spPr bwMode="auto">
          <a:xfrm>
            <a:off x="295275" y="1571625"/>
            <a:ext cx="8509360" cy="4930581"/>
          </a:xfrm>
          <a:prstGeom prst="rect">
            <a:avLst/>
          </a:prstGeom>
          <a:noFill/>
          <a:ln>
            <a:noFill/>
          </a:ln>
          <a:effectLst/>
        </p:spPr>
        <p:txBody>
          <a:bodyPr wrap="square">
            <a:spAutoFit/>
          </a:bodyPr>
          <a:lstStyle>
            <a:lvl1pPr defTabSz="152400">
              <a:tabLst>
                <a:tab pos="457200" algn="l"/>
              </a:tabLst>
              <a:defRPr>
                <a:solidFill>
                  <a:schemeClr val="tx1"/>
                </a:solidFill>
                <a:latin typeface="Arial" panose="020B0604020202020204" pitchFamily="34" charset="0"/>
              </a:defRPr>
            </a:lvl1pPr>
            <a:lvl2pPr marL="173038" indent="173038" defTabSz="152400">
              <a:tabLst>
                <a:tab pos="457200" algn="l"/>
              </a:tabLst>
              <a:defRPr>
                <a:solidFill>
                  <a:schemeClr val="tx1"/>
                </a:solidFill>
                <a:latin typeface="Arial" panose="020B0604020202020204" pitchFamily="34" charset="0"/>
              </a:defRPr>
            </a:lvl2pPr>
            <a:lvl3pPr marL="965200" defTabSz="152400">
              <a:tabLst>
                <a:tab pos="457200" algn="l"/>
              </a:tabLst>
              <a:defRPr>
                <a:solidFill>
                  <a:schemeClr val="tx1"/>
                </a:solidFill>
                <a:latin typeface="Arial" panose="020B0604020202020204" pitchFamily="34" charset="0"/>
              </a:defRPr>
            </a:lvl3pPr>
            <a:lvl4pPr defTabSz="152400">
              <a:tabLst>
                <a:tab pos="457200" algn="l"/>
              </a:tabLst>
              <a:defRPr>
                <a:solidFill>
                  <a:schemeClr val="tx1"/>
                </a:solidFill>
                <a:latin typeface="Arial" panose="020B0604020202020204" pitchFamily="34" charset="0"/>
              </a:defRPr>
            </a:lvl4pPr>
            <a:lvl5pPr defTabSz="152400">
              <a:tabLst>
                <a:tab pos="457200" algn="l"/>
              </a:tabLst>
              <a:defRPr>
                <a:solidFill>
                  <a:schemeClr val="tx1"/>
                </a:solidFill>
                <a:latin typeface="Arial" panose="020B0604020202020204" pitchFamily="34" charset="0"/>
              </a:defRPr>
            </a:lvl5pPr>
            <a:lvl6pPr defTabSz="152400" fontAlgn="base">
              <a:spcBef>
                <a:spcPct val="0"/>
              </a:spcBef>
              <a:spcAft>
                <a:spcPct val="0"/>
              </a:spcAft>
              <a:tabLst>
                <a:tab pos="457200" algn="l"/>
              </a:tabLst>
              <a:defRPr>
                <a:solidFill>
                  <a:schemeClr val="tx1"/>
                </a:solidFill>
                <a:latin typeface="Arial" panose="020B0604020202020204" pitchFamily="34" charset="0"/>
              </a:defRPr>
            </a:lvl6pPr>
            <a:lvl7pPr defTabSz="152400" fontAlgn="base">
              <a:spcBef>
                <a:spcPct val="0"/>
              </a:spcBef>
              <a:spcAft>
                <a:spcPct val="0"/>
              </a:spcAft>
              <a:tabLst>
                <a:tab pos="457200" algn="l"/>
              </a:tabLst>
              <a:defRPr>
                <a:solidFill>
                  <a:schemeClr val="tx1"/>
                </a:solidFill>
                <a:latin typeface="Arial" panose="020B0604020202020204" pitchFamily="34" charset="0"/>
              </a:defRPr>
            </a:lvl7pPr>
            <a:lvl8pPr defTabSz="152400" fontAlgn="base">
              <a:spcBef>
                <a:spcPct val="0"/>
              </a:spcBef>
              <a:spcAft>
                <a:spcPct val="0"/>
              </a:spcAft>
              <a:tabLst>
                <a:tab pos="457200" algn="l"/>
              </a:tabLst>
              <a:defRPr>
                <a:solidFill>
                  <a:schemeClr val="tx1"/>
                </a:solidFill>
                <a:latin typeface="Arial" panose="020B0604020202020204" pitchFamily="34" charset="0"/>
              </a:defRPr>
            </a:lvl8pPr>
            <a:lvl9pPr defTabSz="152400" fontAlgn="base">
              <a:spcBef>
                <a:spcPct val="0"/>
              </a:spcBef>
              <a:spcAft>
                <a:spcPct val="0"/>
              </a:spcAft>
              <a:tabLst>
                <a:tab pos="457200" algn="l"/>
              </a:tabLst>
              <a:defRPr>
                <a:solidFill>
                  <a:schemeClr val="tx1"/>
                </a:solidFill>
                <a:latin typeface="Arial" panose="020B0604020202020204" pitchFamily="34" charset="0"/>
              </a:defRPr>
            </a:lvl9pPr>
          </a:lstStyle>
          <a:p>
            <a:pPr marL="571500" marR="0" lvl="0" indent="-571500" algn="l" defTabSz="152400" rtl="0" eaLnBrk="1" fontAlgn="base" latinLnBrk="0" hangingPunct="1">
              <a:lnSpc>
                <a:spcPct val="90000"/>
              </a:lnSpc>
              <a:spcBef>
                <a:spcPct val="0"/>
              </a:spcBef>
              <a:spcAft>
                <a:spcPct val="0"/>
              </a:spcAft>
              <a:buClrTx/>
              <a:buSzTx/>
              <a:buFont typeface="+mj-lt"/>
              <a:buAutoNum type="romanUcPeriod"/>
              <a:tabLst>
                <a:tab pos="457200" algn="l"/>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The Content and Nature of the Book (verses 1-3)</a:t>
            </a:r>
          </a:p>
          <a:p>
            <a:pPr marL="687388" marR="0" lvl="1" indent="-514350" algn="l" defTabSz="152400" rtl="0" eaLnBrk="1" fontAlgn="base" latinLnBrk="0" hangingPunct="1">
              <a:lnSpc>
                <a:spcPct val="100000"/>
              </a:lnSpc>
              <a:spcBef>
                <a:spcPts val="1200"/>
              </a:spcBef>
              <a:spcAft>
                <a:spcPct val="0"/>
              </a:spcAft>
              <a:buClrTx/>
              <a:buSzTx/>
              <a:buFont typeface="+mj-lt"/>
              <a:buAutoNum type="alphaUcPeriod"/>
              <a:tabLst>
                <a:tab pos="457200" algn="l"/>
              </a:tabLst>
              <a:defRPr/>
            </a:pPr>
            <a:r>
              <a:rPr kumimoji="0" lang="en-US" alt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Revelation of Christ which God gave him</a:t>
            </a: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(verse 1)</a:t>
            </a:r>
          </a:p>
          <a:p>
            <a:pPr marL="687388" marR="0" lvl="1" indent="-514350" algn="l" defTabSz="152400" rtl="0" eaLnBrk="1" fontAlgn="base" latinLnBrk="0" hangingPunct="1">
              <a:lnSpc>
                <a:spcPct val="100000"/>
              </a:lnSpc>
              <a:spcBef>
                <a:spcPts val="1200"/>
              </a:spcBef>
              <a:spcAft>
                <a:spcPct val="0"/>
              </a:spcAft>
              <a:buClrTx/>
              <a:buSzTx/>
              <a:buFont typeface="+mj-lt"/>
              <a:buAutoNum type="alphaUcPeriod"/>
              <a:tabLst>
                <a:tab pos="457200" algn="l"/>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a:t>
            </a:r>
            <a:r>
              <a:rPr kumimoji="0" lang="en-US" alt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Things that shortly take place.</a:t>
            </a: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(verses 1, 3; </a:t>
            </a:r>
            <a:b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b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cf. 22:6, 7, 10, 12, 20)</a:t>
            </a:r>
          </a:p>
          <a:p>
            <a:pPr marL="1422400" marR="0" lvl="2" indent="-457200" algn="l" defTabSz="152400" rtl="0" eaLnBrk="1" fontAlgn="base" latinLnBrk="0" hangingPunct="1">
              <a:lnSpc>
                <a:spcPct val="100000"/>
              </a:lnSpc>
              <a:spcBef>
                <a:spcPts val="1200"/>
              </a:spcBef>
              <a:spcAft>
                <a:spcPct val="0"/>
              </a:spcAft>
              <a:buClrTx/>
              <a:buSzTx/>
              <a:buFont typeface="Arial" panose="020B0604020202020204" pitchFamily="34" charset="0"/>
              <a:buChar char="•"/>
              <a:tabLst>
                <a:tab pos="457200" algn="l"/>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This is a revelation that would benefit those who first received it. It would assure them of relief that was soon to come.</a:t>
            </a:r>
          </a:p>
          <a:p>
            <a:pPr marL="687388" marR="0" lvl="1" indent="-514350" algn="l" defTabSz="152400" rtl="0" eaLnBrk="1" fontAlgn="base" latinLnBrk="0" hangingPunct="1">
              <a:lnSpc>
                <a:spcPct val="100000"/>
              </a:lnSpc>
              <a:spcBef>
                <a:spcPts val="1200"/>
              </a:spcBef>
              <a:spcAft>
                <a:spcPct val="0"/>
              </a:spcAft>
              <a:buClrTx/>
              <a:buSzTx/>
              <a:buFont typeface="+mj-lt"/>
              <a:buAutoNum type="alphaUcPeriod"/>
              <a:tabLst>
                <a:tab pos="457200" algn="l"/>
              </a:tabLst>
              <a:defRPr/>
            </a:pP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Signified (verse 1)</a:t>
            </a:r>
            <a:endParaRPr kumimoji="0" lang="en-US" altLang="en-US" sz="32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a:t>
            </a:r>
          </a:p>
        </p:txBody>
      </p:sp>
      <p:sp>
        <p:nvSpPr>
          <p:cNvPr id="2" name="Slide Number Placeholder 1">
            <a:extLst>
              <a:ext uri="{FF2B5EF4-FFF2-40B4-BE49-F238E27FC236}">
                <a16:creationId xmlns:a16="http://schemas.microsoft.com/office/drawing/2014/main" id="{6B8662C0-177B-459D-83D7-FEAC8D5E2F4B}"/>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27</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68909404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31747">
                                            <p:txEl>
                                              <p:pRg st="1" end="1"/>
                                            </p:txEl>
                                          </p:spTgt>
                                        </p:tgtEl>
                                        <p:attrNameLst>
                                          <p:attrName>style.visibility</p:attrName>
                                        </p:attrNameLst>
                                      </p:cBhvr>
                                      <p:to>
                                        <p:strVal val="visible"/>
                                      </p:to>
                                    </p:set>
                                    <p:animEffect transition="in" filter="fade">
                                      <p:cBhvr>
                                        <p:cTn id="7" dur="1000"/>
                                        <p:tgtEl>
                                          <p:spTgt spid="31747">
                                            <p:txEl>
                                              <p:pRg st="1" end="1"/>
                                            </p:txEl>
                                          </p:spTgt>
                                        </p:tgtEl>
                                      </p:cBhvr>
                                    </p:animEffect>
                                    <p:anim calcmode="lin" valueType="num">
                                      <p:cBhvr>
                                        <p:cTn id="8" dur="1000" fill="hold"/>
                                        <p:tgtEl>
                                          <p:spTgt spid="31747">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1747">
                                            <p:txEl>
                                              <p:pRg st="1" end="1"/>
                                            </p:txEl>
                                          </p:spTgt>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childTnLst>
                                    <p:set>
                                      <p:cBhvr>
                                        <p:cTn id="11" dur="1" fill="hold">
                                          <p:stCondLst>
                                            <p:cond delay="0"/>
                                          </p:stCondLst>
                                        </p:cTn>
                                        <p:tgtEl>
                                          <p:spTgt spid="31747">
                                            <p:txEl>
                                              <p:pRg st="2" end="2"/>
                                            </p:txEl>
                                          </p:spTgt>
                                        </p:tgtEl>
                                        <p:attrNameLst>
                                          <p:attrName>style.visibility</p:attrName>
                                        </p:attrNameLst>
                                      </p:cBhvr>
                                      <p:to>
                                        <p:strVal val="visible"/>
                                      </p:to>
                                    </p:set>
                                    <p:animEffect transition="in" filter="fade">
                                      <p:cBhvr>
                                        <p:cTn id="12" dur="1000"/>
                                        <p:tgtEl>
                                          <p:spTgt spid="31747">
                                            <p:txEl>
                                              <p:pRg st="2" end="2"/>
                                            </p:txEl>
                                          </p:spTgt>
                                        </p:tgtEl>
                                      </p:cBhvr>
                                    </p:animEffect>
                                    <p:anim calcmode="lin" valueType="num">
                                      <p:cBhvr>
                                        <p:cTn id="13" dur="1000" fill="hold"/>
                                        <p:tgtEl>
                                          <p:spTgt spid="31747">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1747">
                                            <p:txEl>
                                              <p:pRg st="2" end="2"/>
                                            </p:txEl>
                                          </p:spTgt>
                                        </p:tgtEl>
                                        <p:attrNameLst>
                                          <p:attrName>ppt_y</p:attrName>
                                        </p:attrNameLst>
                                      </p:cBhvr>
                                      <p:tavLst>
                                        <p:tav tm="0">
                                          <p:val>
                                            <p:strVal val="#ppt_y-.1"/>
                                          </p:val>
                                        </p:tav>
                                        <p:tav tm="100000">
                                          <p:val>
                                            <p:strVal val="#ppt_y"/>
                                          </p:val>
                                        </p:tav>
                                      </p:tavLst>
                                    </p:anim>
                                  </p:childTnLst>
                                </p:cTn>
                              </p:par>
                              <p:par>
                                <p:cTn id="15" presetID="47" presetClass="entr" presetSubtype="0" fill="hold" grpId="0" nodeType="withEffect">
                                  <p:stCondLst>
                                    <p:cond delay="0"/>
                                  </p:stCondLst>
                                  <p:childTnLst>
                                    <p:set>
                                      <p:cBhvr>
                                        <p:cTn id="16" dur="1" fill="hold">
                                          <p:stCondLst>
                                            <p:cond delay="0"/>
                                          </p:stCondLst>
                                        </p:cTn>
                                        <p:tgtEl>
                                          <p:spTgt spid="31747">
                                            <p:txEl>
                                              <p:pRg st="3" end="3"/>
                                            </p:txEl>
                                          </p:spTgt>
                                        </p:tgtEl>
                                        <p:attrNameLst>
                                          <p:attrName>style.visibility</p:attrName>
                                        </p:attrNameLst>
                                      </p:cBhvr>
                                      <p:to>
                                        <p:strVal val="visible"/>
                                      </p:to>
                                    </p:set>
                                    <p:animEffect transition="in" filter="fade">
                                      <p:cBhvr>
                                        <p:cTn id="17" dur="1000"/>
                                        <p:tgtEl>
                                          <p:spTgt spid="31747">
                                            <p:txEl>
                                              <p:pRg st="3" end="3"/>
                                            </p:txEl>
                                          </p:spTgt>
                                        </p:tgtEl>
                                      </p:cBhvr>
                                    </p:animEffect>
                                    <p:anim calcmode="lin" valueType="num">
                                      <p:cBhvr>
                                        <p:cTn id="18" dur="1000" fill="hold"/>
                                        <p:tgtEl>
                                          <p:spTgt spid="31747">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31747">
                                            <p:txEl>
                                              <p:pRg st="3" end="3"/>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31747">
                                            <p:txEl>
                                              <p:pRg st="4" end="4"/>
                                            </p:txEl>
                                          </p:spTgt>
                                        </p:tgtEl>
                                        <p:attrNameLst>
                                          <p:attrName>style.visibility</p:attrName>
                                        </p:attrNameLst>
                                      </p:cBhvr>
                                      <p:to>
                                        <p:strVal val="visible"/>
                                      </p:to>
                                    </p:set>
                                    <p:animEffect transition="in" filter="fade">
                                      <p:cBhvr>
                                        <p:cTn id="22" dur="1000"/>
                                        <p:tgtEl>
                                          <p:spTgt spid="31747">
                                            <p:txEl>
                                              <p:pRg st="4" end="4"/>
                                            </p:txEl>
                                          </p:spTgt>
                                        </p:tgtEl>
                                      </p:cBhvr>
                                    </p:animEffect>
                                    <p:anim calcmode="lin" valueType="num">
                                      <p:cBhvr>
                                        <p:cTn id="23" dur="1000" fill="hold"/>
                                        <p:tgtEl>
                                          <p:spTgt spid="31747">
                                            <p:txEl>
                                              <p:pRg st="4" end="4"/>
                                            </p:txEl>
                                          </p:spTgt>
                                        </p:tgtEl>
                                        <p:attrNameLst>
                                          <p:attrName>ppt_x</p:attrName>
                                        </p:attrNameLst>
                                      </p:cBhvr>
                                      <p:tavLst>
                                        <p:tav tm="0">
                                          <p:val>
                                            <p:strVal val="#ppt_x"/>
                                          </p:val>
                                        </p:tav>
                                        <p:tav tm="100000">
                                          <p:val>
                                            <p:strVal val="#ppt_x"/>
                                          </p:val>
                                        </p:tav>
                                      </p:tavLst>
                                    </p:anim>
                                    <p:anim calcmode="lin" valueType="num">
                                      <p:cBhvr>
                                        <p:cTn id="24" dur="1000" fill="hold"/>
                                        <p:tgtEl>
                                          <p:spTgt spid="31747">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ChangeArrowheads="1"/>
          </p:cNvSpPr>
          <p:nvPr/>
        </p:nvSpPr>
        <p:spPr bwMode="auto">
          <a:xfrm>
            <a:off x="1616844" y="566291"/>
            <a:ext cx="5986511" cy="1077218"/>
          </a:xfrm>
          <a:prstGeom prst="rect">
            <a:avLst/>
          </a:prstGeom>
          <a:noFill/>
          <a:ln>
            <a:noFill/>
          </a:ln>
          <a:effectLst/>
        </p:spPr>
        <p:txBody>
          <a:bodyPr wrap="none"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320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t>
            </a:r>
            <a:r>
              <a:rPr kumimoji="0" lang="en-US" alt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John’s Vision of Christ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Commissioning Him to Write</a:t>
            </a:r>
            <a:r>
              <a:rPr kumimoji="0" lang="en-US" altLang="en-US" sz="320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t>
            </a:r>
          </a:p>
        </p:txBody>
      </p:sp>
      <p:sp>
        <p:nvSpPr>
          <p:cNvPr id="31747" name="Text Box 3"/>
          <p:cNvSpPr txBox="1">
            <a:spLocks noChangeArrowheads="1"/>
          </p:cNvSpPr>
          <p:nvPr/>
        </p:nvSpPr>
        <p:spPr bwMode="auto">
          <a:xfrm>
            <a:off x="342900" y="1981200"/>
            <a:ext cx="8405174" cy="3637919"/>
          </a:xfrm>
          <a:prstGeom prst="rect">
            <a:avLst/>
          </a:prstGeom>
          <a:noFill/>
          <a:ln>
            <a:noFill/>
          </a:ln>
          <a:effectLst/>
        </p:spPr>
        <p:txBody>
          <a:bodyPr wrap="square">
            <a:spAutoFit/>
          </a:bodyPr>
          <a:lstStyle>
            <a:lvl1pPr defTabSz="152400">
              <a:tabLst>
                <a:tab pos="457200" algn="l"/>
              </a:tabLst>
              <a:defRPr>
                <a:solidFill>
                  <a:schemeClr val="tx1"/>
                </a:solidFill>
                <a:latin typeface="Arial" panose="020B0604020202020204" pitchFamily="34" charset="0"/>
              </a:defRPr>
            </a:lvl1pPr>
            <a:lvl2pPr marL="173038" indent="173038" defTabSz="152400">
              <a:tabLst>
                <a:tab pos="457200" algn="l"/>
              </a:tabLst>
              <a:defRPr>
                <a:solidFill>
                  <a:schemeClr val="tx1"/>
                </a:solidFill>
                <a:latin typeface="Arial" panose="020B0604020202020204" pitchFamily="34" charset="0"/>
              </a:defRPr>
            </a:lvl2pPr>
            <a:lvl3pPr marL="965200" defTabSz="152400">
              <a:tabLst>
                <a:tab pos="457200" algn="l"/>
              </a:tabLst>
              <a:defRPr>
                <a:solidFill>
                  <a:schemeClr val="tx1"/>
                </a:solidFill>
                <a:latin typeface="Arial" panose="020B0604020202020204" pitchFamily="34" charset="0"/>
              </a:defRPr>
            </a:lvl3pPr>
            <a:lvl4pPr defTabSz="152400">
              <a:tabLst>
                <a:tab pos="457200" algn="l"/>
              </a:tabLst>
              <a:defRPr>
                <a:solidFill>
                  <a:schemeClr val="tx1"/>
                </a:solidFill>
                <a:latin typeface="Arial" panose="020B0604020202020204" pitchFamily="34" charset="0"/>
              </a:defRPr>
            </a:lvl4pPr>
            <a:lvl5pPr defTabSz="152400">
              <a:tabLst>
                <a:tab pos="457200" algn="l"/>
              </a:tabLst>
              <a:defRPr>
                <a:solidFill>
                  <a:schemeClr val="tx1"/>
                </a:solidFill>
                <a:latin typeface="Arial" panose="020B0604020202020204" pitchFamily="34" charset="0"/>
              </a:defRPr>
            </a:lvl5pPr>
            <a:lvl6pPr defTabSz="152400" fontAlgn="base">
              <a:spcBef>
                <a:spcPct val="0"/>
              </a:spcBef>
              <a:spcAft>
                <a:spcPct val="0"/>
              </a:spcAft>
              <a:tabLst>
                <a:tab pos="457200" algn="l"/>
              </a:tabLst>
              <a:defRPr>
                <a:solidFill>
                  <a:schemeClr val="tx1"/>
                </a:solidFill>
                <a:latin typeface="Arial" panose="020B0604020202020204" pitchFamily="34" charset="0"/>
              </a:defRPr>
            </a:lvl6pPr>
            <a:lvl7pPr defTabSz="152400" fontAlgn="base">
              <a:spcBef>
                <a:spcPct val="0"/>
              </a:spcBef>
              <a:spcAft>
                <a:spcPct val="0"/>
              </a:spcAft>
              <a:tabLst>
                <a:tab pos="457200" algn="l"/>
              </a:tabLst>
              <a:defRPr>
                <a:solidFill>
                  <a:schemeClr val="tx1"/>
                </a:solidFill>
                <a:latin typeface="Arial" panose="020B0604020202020204" pitchFamily="34" charset="0"/>
              </a:defRPr>
            </a:lvl7pPr>
            <a:lvl8pPr defTabSz="152400" fontAlgn="base">
              <a:spcBef>
                <a:spcPct val="0"/>
              </a:spcBef>
              <a:spcAft>
                <a:spcPct val="0"/>
              </a:spcAft>
              <a:tabLst>
                <a:tab pos="457200" algn="l"/>
              </a:tabLst>
              <a:defRPr>
                <a:solidFill>
                  <a:schemeClr val="tx1"/>
                </a:solidFill>
                <a:latin typeface="Arial" panose="020B0604020202020204" pitchFamily="34" charset="0"/>
              </a:defRPr>
            </a:lvl8pPr>
            <a:lvl9pPr defTabSz="152400" fontAlgn="base">
              <a:spcBef>
                <a:spcPct val="0"/>
              </a:spcBef>
              <a:spcAft>
                <a:spcPct val="0"/>
              </a:spcAft>
              <a:tabLst>
                <a:tab pos="457200" algn="l"/>
              </a:tabLst>
              <a:defRPr>
                <a:solidFill>
                  <a:schemeClr val="tx1"/>
                </a:solidFill>
                <a:latin typeface="Arial" panose="020B0604020202020204" pitchFamily="34" charset="0"/>
              </a:defRPr>
            </a:lvl9pPr>
          </a:lstStyle>
          <a:p>
            <a:pPr marL="457200" marR="0" lvl="0" indent="-457200" algn="l" defTabSz="152400" rtl="0" eaLnBrk="1" fontAlgn="base" latinLnBrk="0" hangingPunct="1">
              <a:lnSpc>
                <a:spcPct val="90000"/>
              </a:lnSpc>
              <a:spcBef>
                <a:spcPct val="0"/>
              </a:spcBef>
              <a:spcAft>
                <a:spcPct val="0"/>
              </a:spcAft>
              <a:buClrTx/>
              <a:buSzTx/>
              <a:buFont typeface="Arial" panose="020B0604020202020204" pitchFamily="34" charset="0"/>
              <a:buChar char="•"/>
              <a:tabLst>
                <a:tab pos="457200" algn="l"/>
              </a:tabLst>
              <a:defRPr/>
            </a:pPr>
            <a:r>
              <a:rPr kumimoji="0" lang="en-US" altLang="en-US" sz="3200" b="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Verse 1 – </a:t>
            </a:r>
            <a:r>
              <a:rPr kumimoji="0" lang="en-US" altLang="en-US" sz="32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The Word of God is presented through the chain of authority.</a:t>
            </a:r>
          </a:p>
          <a:p>
            <a:pPr marL="457200" marR="0" lvl="0" indent="-457200" algn="l" defTabSz="152400" rtl="0" eaLnBrk="1" fontAlgn="base" latinLnBrk="0" hangingPunct="1">
              <a:lnSpc>
                <a:spcPct val="90000"/>
              </a:lnSpc>
              <a:spcBef>
                <a:spcPct val="0"/>
              </a:spcBef>
              <a:spcAft>
                <a:spcPct val="0"/>
              </a:spcAft>
              <a:buClrTx/>
              <a:buSzTx/>
              <a:buFont typeface="Arial" panose="020B0604020202020204" pitchFamily="34" charset="0"/>
              <a:buChar char="•"/>
              <a:tabLst>
                <a:tab pos="457200" algn="l"/>
              </a:tabLst>
              <a:defRPr/>
            </a:pPr>
            <a:endParaRPr kumimoji="0" lang="en-US" altLang="en-US" sz="32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l" defTabSz="152400" rtl="0" eaLnBrk="1" fontAlgn="base" latinLnBrk="0" hangingPunct="1">
              <a:lnSpc>
                <a:spcPct val="90000"/>
              </a:lnSpc>
              <a:spcBef>
                <a:spcPct val="0"/>
              </a:spcBef>
              <a:spcAft>
                <a:spcPct val="0"/>
              </a:spcAft>
              <a:buClrTx/>
              <a:buSzTx/>
              <a:buFontTx/>
              <a:buNone/>
              <a:tabLst>
                <a:tab pos="457200" algn="l"/>
              </a:tabLst>
              <a:defRPr/>
            </a:pPr>
            <a:r>
              <a:rPr kumimoji="0" lang="en-US" altLang="en-US" sz="32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God 								Christ									His Angel									</a:t>
            </a:r>
          </a:p>
          <a:p>
            <a:pPr marL="0" marR="0" lvl="0" indent="0" algn="l" defTabSz="152400" rtl="0" eaLnBrk="1" fontAlgn="base" latinLnBrk="0" hangingPunct="1">
              <a:lnSpc>
                <a:spcPct val="90000"/>
              </a:lnSpc>
              <a:spcBef>
                <a:spcPct val="0"/>
              </a:spcBef>
              <a:spcAft>
                <a:spcPct val="0"/>
              </a:spcAft>
              <a:buClrTx/>
              <a:buSzTx/>
              <a:buFontTx/>
              <a:buNone/>
              <a:tabLst>
                <a:tab pos="457200" algn="l"/>
              </a:tabLst>
              <a:defRPr/>
            </a:pPr>
            <a:endParaRPr kumimoji="0" lang="en-US" altLang="en-US" sz="32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lvl="0" fontAlgn="base">
              <a:lnSpc>
                <a:spcPct val="90000"/>
              </a:lnSpc>
              <a:spcBef>
                <a:spcPct val="0"/>
              </a:spcBef>
              <a:spcAft>
                <a:spcPct val="0"/>
              </a:spcAft>
            </a:pPr>
            <a:r>
              <a:rPr lang="en-US" altLang="en-US" sz="3200" dirty="0">
                <a:cs typeface="Arial" panose="020B0604020202020204" pitchFamily="34" charset="0"/>
              </a:rPr>
              <a:t>			 			John</a:t>
            </a:r>
            <a:r>
              <a:rPr kumimoji="0" lang="en-US" altLang="en-US" sz="32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People									</a:t>
            </a:r>
          </a:p>
          <a:p>
            <a:pPr lvl="0" fontAlgn="base">
              <a:lnSpc>
                <a:spcPct val="90000"/>
              </a:lnSpc>
              <a:spcBef>
                <a:spcPct val="0"/>
              </a:spcBef>
              <a:spcAft>
                <a:spcPct val="0"/>
              </a:spcAft>
            </a:pPr>
            <a:endParaRPr kumimoji="0" lang="en-US" altLang="en-US" sz="32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lvl="0" fontAlgn="base">
              <a:lnSpc>
                <a:spcPct val="90000"/>
              </a:lnSpc>
              <a:spcBef>
                <a:spcPct val="0"/>
              </a:spcBef>
              <a:spcAft>
                <a:spcPct val="0"/>
              </a:spcAft>
            </a:pPr>
            <a:r>
              <a:rPr kumimoji="0" lang="en-US" altLang="en-US" sz="32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The Seven Churches</a:t>
            </a: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a:t>
            </a:r>
          </a:p>
        </p:txBody>
      </p:sp>
      <p:sp>
        <p:nvSpPr>
          <p:cNvPr id="2" name="Slide Number Placeholder 1">
            <a:extLst>
              <a:ext uri="{FF2B5EF4-FFF2-40B4-BE49-F238E27FC236}">
                <a16:creationId xmlns:a16="http://schemas.microsoft.com/office/drawing/2014/main" id="{6B8662C0-177B-459D-83D7-FEAC8D5E2F4B}"/>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28</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
        <p:nvSpPr>
          <p:cNvPr id="6" name="Arrow: Right 5">
            <a:extLst>
              <a:ext uri="{FF2B5EF4-FFF2-40B4-BE49-F238E27FC236}">
                <a16:creationId xmlns:a16="http://schemas.microsoft.com/office/drawing/2014/main" id="{DE7B98A2-0BEB-4793-988A-AC150A9CF85E}"/>
              </a:ext>
            </a:extLst>
          </p:cNvPr>
          <p:cNvSpPr/>
          <p:nvPr/>
        </p:nvSpPr>
        <p:spPr>
          <a:xfrm>
            <a:off x="1295400" y="3300354"/>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a:ln>
                <a:noFill/>
              </a:ln>
              <a:solidFill>
                <a:prstClr val="white"/>
              </a:solidFill>
              <a:effectLst/>
              <a:uLnTx/>
              <a:uFillTx/>
              <a:latin typeface="Corbel" panose="020B0503020204020204"/>
              <a:ea typeface="+mn-ea"/>
              <a:cs typeface="+mn-cs"/>
            </a:endParaRPr>
          </a:p>
        </p:txBody>
      </p:sp>
      <p:sp>
        <p:nvSpPr>
          <p:cNvPr id="7" name="Arrow: Right 6">
            <a:extLst>
              <a:ext uri="{FF2B5EF4-FFF2-40B4-BE49-F238E27FC236}">
                <a16:creationId xmlns:a16="http://schemas.microsoft.com/office/drawing/2014/main" id="{D9F0B58E-AB7B-4546-8479-8C3CF61C8EB0}"/>
              </a:ext>
            </a:extLst>
          </p:cNvPr>
          <p:cNvSpPr/>
          <p:nvPr/>
        </p:nvSpPr>
        <p:spPr>
          <a:xfrm>
            <a:off x="3593592" y="3300354"/>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a:ln>
                <a:noFill/>
              </a:ln>
              <a:solidFill>
                <a:prstClr val="white"/>
              </a:solidFill>
              <a:effectLst/>
              <a:uLnTx/>
              <a:uFillTx/>
              <a:latin typeface="Corbel" panose="020B0503020204020204"/>
              <a:ea typeface="+mn-ea"/>
              <a:cs typeface="+mn-cs"/>
            </a:endParaRPr>
          </a:p>
        </p:txBody>
      </p:sp>
      <p:sp>
        <p:nvSpPr>
          <p:cNvPr id="8" name="Arrow: Right 7">
            <a:extLst>
              <a:ext uri="{FF2B5EF4-FFF2-40B4-BE49-F238E27FC236}">
                <a16:creationId xmlns:a16="http://schemas.microsoft.com/office/drawing/2014/main" id="{CB189957-A4B2-42E6-89E5-01BF8CCC12CE}"/>
              </a:ext>
            </a:extLst>
          </p:cNvPr>
          <p:cNvSpPr/>
          <p:nvPr/>
        </p:nvSpPr>
        <p:spPr>
          <a:xfrm>
            <a:off x="505745" y="4158680"/>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a:ln>
                <a:noFill/>
              </a:ln>
              <a:solidFill>
                <a:prstClr val="white"/>
              </a:solidFill>
              <a:effectLst/>
              <a:uLnTx/>
              <a:uFillTx/>
              <a:latin typeface="Corbel" panose="020B0503020204020204"/>
              <a:ea typeface="+mn-ea"/>
              <a:cs typeface="+mn-cs"/>
            </a:endParaRPr>
          </a:p>
        </p:txBody>
      </p:sp>
      <p:sp>
        <p:nvSpPr>
          <p:cNvPr id="10" name="Arrow: Right 9">
            <a:extLst>
              <a:ext uri="{FF2B5EF4-FFF2-40B4-BE49-F238E27FC236}">
                <a16:creationId xmlns:a16="http://schemas.microsoft.com/office/drawing/2014/main" id="{50A3CE8D-EDA8-4E7A-92BB-B6F12F876E0F}"/>
              </a:ext>
            </a:extLst>
          </p:cNvPr>
          <p:cNvSpPr/>
          <p:nvPr/>
        </p:nvSpPr>
        <p:spPr>
          <a:xfrm>
            <a:off x="505745" y="5054708"/>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dirty="0">
              <a:ln>
                <a:noFill/>
              </a:ln>
              <a:solidFill>
                <a:prstClr val="white"/>
              </a:solidFill>
              <a:effectLst/>
              <a:uLnTx/>
              <a:uFillTx/>
              <a:latin typeface="Corbel" panose="020B0503020204020204"/>
              <a:ea typeface="+mn-ea"/>
              <a:cs typeface="+mn-cs"/>
            </a:endParaRPr>
          </a:p>
        </p:txBody>
      </p:sp>
      <p:sp>
        <p:nvSpPr>
          <p:cNvPr id="11" name="Arrow: Right 10">
            <a:extLst>
              <a:ext uri="{FF2B5EF4-FFF2-40B4-BE49-F238E27FC236}">
                <a16:creationId xmlns:a16="http://schemas.microsoft.com/office/drawing/2014/main" id="{A93E0702-A34A-4E9B-AED6-BCCB93BEBB47}"/>
              </a:ext>
            </a:extLst>
          </p:cNvPr>
          <p:cNvSpPr/>
          <p:nvPr/>
        </p:nvSpPr>
        <p:spPr>
          <a:xfrm>
            <a:off x="2710248" y="4152417"/>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800" b="1" i="0" u="none" strike="noStrike" kern="1200" cap="none" spc="0" normalizeH="0" baseline="0" noProof="0">
              <a:ln>
                <a:noFill/>
              </a:ln>
              <a:solidFill>
                <a:prstClr val="white"/>
              </a:solidFill>
              <a:effectLst/>
              <a:uLnTx/>
              <a:uFillTx/>
              <a:latin typeface="Corbel" panose="020B0503020204020204"/>
              <a:ea typeface="+mn-ea"/>
              <a:cs typeface="+mn-cs"/>
            </a:endParaRPr>
          </a:p>
        </p:txBody>
      </p:sp>
    </p:spTree>
    <p:extLst>
      <p:ext uri="{BB962C8B-B14F-4D97-AF65-F5344CB8AC3E}">
        <p14:creationId xmlns:p14="http://schemas.microsoft.com/office/powerpoint/2010/main" val="133429616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ChangeArrowheads="1"/>
          </p:cNvSpPr>
          <p:nvPr/>
        </p:nvSpPr>
        <p:spPr bwMode="auto">
          <a:xfrm>
            <a:off x="1616844" y="566291"/>
            <a:ext cx="5986511" cy="1077218"/>
          </a:xfrm>
          <a:prstGeom prst="rect">
            <a:avLst/>
          </a:prstGeom>
          <a:noFill/>
          <a:ln>
            <a:noFill/>
          </a:ln>
          <a:effectLst/>
        </p:spPr>
        <p:txBody>
          <a:bodyPr wrap="none"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320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t>
            </a:r>
            <a:r>
              <a:rPr kumimoji="0" lang="en-US" alt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John’s Vision of Christ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Commissioning Him to Write</a:t>
            </a:r>
            <a:r>
              <a:rPr kumimoji="0" lang="en-US" altLang="en-US" sz="320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t>
            </a:r>
          </a:p>
        </p:txBody>
      </p:sp>
      <p:sp>
        <p:nvSpPr>
          <p:cNvPr id="31747" name="Text Box 3"/>
          <p:cNvSpPr txBox="1">
            <a:spLocks noChangeArrowheads="1"/>
          </p:cNvSpPr>
          <p:nvPr/>
        </p:nvSpPr>
        <p:spPr bwMode="auto">
          <a:xfrm>
            <a:off x="342900" y="1981200"/>
            <a:ext cx="8433455" cy="4684359"/>
          </a:xfrm>
          <a:prstGeom prst="rect">
            <a:avLst/>
          </a:prstGeom>
          <a:noFill/>
          <a:ln>
            <a:noFill/>
          </a:ln>
          <a:effectLst/>
        </p:spPr>
        <p:txBody>
          <a:bodyPr wrap="square">
            <a:spAutoFit/>
          </a:bodyPr>
          <a:lstStyle>
            <a:lvl1pPr defTabSz="152400">
              <a:tabLst>
                <a:tab pos="457200" algn="l"/>
              </a:tabLst>
              <a:defRPr>
                <a:solidFill>
                  <a:schemeClr val="tx1"/>
                </a:solidFill>
                <a:latin typeface="Arial" panose="020B0604020202020204" pitchFamily="34" charset="0"/>
              </a:defRPr>
            </a:lvl1pPr>
            <a:lvl2pPr marL="173038" indent="173038" defTabSz="152400">
              <a:tabLst>
                <a:tab pos="457200" algn="l"/>
              </a:tabLst>
              <a:defRPr>
                <a:solidFill>
                  <a:schemeClr val="tx1"/>
                </a:solidFill>
                <a:latin typeface="Arial" panose="020B0604020202020204" pitchFamily="34" charset="0"/>
              </a:defRPr>
            </a:lvl2pPr>
            <a:lvl3pPr marL="965200" defTabSz="152400">
              <a:tabLst>
                <a:tab pos="457200" algn="l"/>
              </a:tabLst>
              <a:defRPr>
                <a:solidFill>
                  <a:schemeClr val="tx1"/>
                </a:solidFill>
                <a:latin typeface="Arial" panose="020B0604020202020204" pitchFamily="34" charset="0"/>
              </a:defRPr>
            </a:lvl3pPr>
            <a:lvl4pPr defTabSz="152400">
              <a:tabLst>
                <a:tab pos="457200" algn="l"/>
              </a:tabLst>
              <a:defRPr>
                <a:solidFill>
                  <a:schemeClr val="tx1"/>
                </a:solidFill>
                <a:latin typeface="Arial" panose="020B0604020202020204" pitchFamily="34" charset="0"/>
              </a:defRPr>
            </a:lvl4pPr>
            <a:lvl5pPr defTabSz="152400">
              <a:tabLst>
                <a:tab pos="457200" algn="l"/>
              </a:tabLst>
              <a:defRPr>
                <a:solidFill>
                  <a:schemeClr val="tx1"/>
                </a:solidFill>
                <a:latin typeface="Arial" panose="020B0604020202020204" pitchFamily="34" charset="0"/>
              </a:defRPr>
            </a:lvl5pPr>
            <a:lvl6pPr defTabSz="152400" fontAlgn="base">
              <a:spcBef>
                <a:spcPct val="0"/>
              </a:spcBef>
              <a:spcAft>
                <a:spcPct val="0"/>
              </a:spcAft>
              <a:tabLst>
                <a:tab pos="457200" algn="l"/>
              </a:tabLst>
              <a:defRPr>
                <a:solidFill>
                  <a:schemeClr val="tx1"/>
                </a:solidFill>
                <a:latin typeface="Arial" panose="020B0604020202020204" pitchFamily="34" charset="0"/>
              </a:defRPr>
            </a:lvl6pPr>
            <a:lvl7pPr defTabSz="152400" fontAlgn="base">
              <a:spcBef>
                <a:spcPct val="0"/>
              </a:spcBef>
              <a:spcAft>
                <a:spcPct val="0"/>
              </a:spcAft>
              <a:tabLst>
                <a:tab pos="457200" algn="l"/>
              </a:tabLst>
              <a:defRPr>
                <a:solidFill>
                  <a:schemeClr val="tx1"/>
                </a:solidFill>
                <a:latin typeface="Arial" panose="020B0604020202020204" pitchFamily="34" charset="0"/>
              </a:defRPr>
            </a:lvl7pPr>
            <a:lvl8pPr defTabSz="152400" fontAlgn="base">
              <a:spcBef>
                <a:spcPct val="0"/>
              </a:spcBef>
              <a:spcAft>
                <a:spcPct val="0"/>
              </a:spcAft>
              <a:tabLst>
                <a:tab pos="457200" algn="l"/>
              </a:tabLst>
              <a:defRPr>
                <a:solidFill>
                  <a:schemeClr val="tx1"/>
                </a:solidFill>
                <a:latin typeface="Arial" panose="020B0604020202020204" pitchFamily="34" charset="0"/>
              </a:defRPr>
            </a:lvl8pPr>
            <a:lvl9pPr defTabSz="152400" fontAlgn="base">
              <a:spcBef>
                <a:spcPct val="0"/>
              </a:spcBef>
              <a:spcAft>
                <a:spcPct val="0"/>
              </a:spcAft>
              <a:tabLst>
                <a:tab pos="457200" algn="l"/>
              </a:tabLst>
              <a:defRPr>
                <a:solidFill>
                  <a:schemeClr val="tx1"/>
                </a:solidFill>
                <a:latin typeface="Arial" panose="020B0604020202020204" pitchFamily="34" charset="0"/>
              </a:defRPr>
            </a:lvl9pPr>
          </a:lstStyle>
          <a:p>
            <a:pPr marL="0" marR="0" lvl="0" indent="0" algn="l" defTabSz="152400" rtl="0" eaLnBrk="1" fontAlgn="base" latinLnBrk="0" hangingPunct="1">
              <a:lnSpc>
                <a:spcPct val="90000"/>
              </a:lnSpc>
              <a:spcBef>
                <a:spcPct val="0"/>
              </a:spcBef>
              <a:spcAft>
                <a:spcPct val="0"/>
              </a:spcAft>
              <a:buClrTx/>
              <a:buSzTx/>
              <a:buFontTx/>
              <a:buNone/>
              <a:tabLst>
                <a:tab pos="457200" algn="l"/>
              </a:tabLst>
              <a:defRPr/>
            </a:pPr>
            <a:r>
              <a:rPr kumimoji="0" lang="en-US" altLang="en-US" sz="3200" b="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Verse 2 – </a:t>
            </a:r>
            <a:r>
              <a:rPr kumimoji="0" lang="en-US" altLang="en-US" sz="32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This language indicates that John regarded himself simply as a witness of God’s revelation.</a:t>
            </a:r>
          </a:p>
          <a:p>
            <a:pPr marL="0" marR="0" lvl="0" indent="0" algn="l" defTabSz="152400" rtl="0" eaLnBrk="0" fontAlgn="base" latinLnBrk="0" hangingPunct="0">
              <a:lnSpc>
                <a:spcPct val="100000"/>
              </a:lnSpc>
              <a:spcBef>
                <a:spcPct val="0"/>
              </a:spcBef>
              <a:spcAft>
                <a:spcPct val="0"/>
              </a:spcAft>
              <a:buClrTx/>
              <a:buSzTx/>
              <a:buFontTx/>
              <a:buNone/>
              <a:tabLst>
                <a:tab pos="457200" algn="l"/>
              </a:tabLst>
              <a:defRPr/>
            </a:pPr>
            <a:r>
              <a:rPr kumimoji="0" lang="en-US" sz="3200" b="1" i="0" u="none" strike="noStrike" kern="1200" cap="none" spc="0" normalizeH="0" baseline="0" noProof="0" dirty="0">
                <a:ln>
                  <a:noFill/>
                </a:ln>
                <a:effectLst/>
                <a:uLnTx/>
                <a:uFillTx/>
                <a:latin typeface="Arial" panose="020B0604020202020204" pitchFamily="34" charset="0"/>
                <a:ea typeface="+mn-ea"/>
                <a:cs typeface="+mn-cs"/>
              </a:rPr>
              <a:t> </a:t>
            </a:r>
          </a:p>
          <a:p>
            <a:pPr marL="0" marR="0" lvl="0" indent="0" algn="l" defTabSz="152400" rtl="0" eaLnBrk="0" fontAlgn="base" latinLnBrk="0" hangingPunct="0">
              <a:lnSpc>
                <a:spcPct val="100000"/>
              </a:lnSpc>
              <a:spcBef>
                <a:spcPct val="0"/>
              </a:spcBef>
              <a:spcAft>
                <a:spcPct val="0"/>
              </a:spcAft>
              <a:buClrTx/>
              <a:buSzTx/>
              <a:buFontTx/>
              <a:buNone/>
              <a:tabLst>
                <a:tab pos="457200" algn="l"/>
              </a:tabLst>
              <a:defRPr/>
            </a:pPr>
            <a:r>
              <a:rPr kumimoji="0" lang="en-US" sz="4000" b="0" i="1" u="none" strike="noStrike" kern="1200" cap="none" spc="0" normalizeH="0" baseline="0" noProof="0" dirty="0">
                <a:ln>
                  <a:noFill/>
                </a:ln>
                <a:effectLst/>
                <a:uLnTx/>
                <a:uFillTx/>
                <a:latin typeface="Arial" panose="020B0604020202020204" pitchFamily="34" charset="0"/>
                <a:ea typeface="+mn-ea"/>
                <a:cs typeface="+mn-cs"/>
              </a:rPr>
              <a:t>Revelation 1:2</a:t>
            </a:r>
          </a:p>
          <a:p>
            <a:pPr lvl="0" eaLnBrk="0" fontAlgn="base" hangingPunct="0">
              <a:spcBef>
                <a:spcPct val="0"/>
              </a:spcBef>
              <a:spcAft>
                <a:spcPct val="0"/>
              </a:spcAft>
            </a:pPr>
            <a:r>
              <a:rPr kumimoji="0" lang="en-US" sz="2800" b="0" i="1" u="none" strike="noStrike" kern="1200" cap="none" spc="0" normalizeH="0" baseline="0" noProof="0" dirty="0">
                <a:ln>
                  <a:noFill/>
                </a:ln>
                <a:effectLst/>
                <a:uLnTx/>
                <a:uFillTx/>
                <a:latin typeface="Arial" panose="020B0604020202020204" pitchFamily="34" charset="0"/>
                <a:ea typeface="+mn-ea"/>
                <a:cs typeface="+mn-cs"/>
              </a:rPr>
              <a:t>“Who bare witness of the word of God, and of the testimony of Jesus Christ, (even) of all things that he saw</a:t>
            </a:r>
            <a:r>
              <a:rPr lang="en-US" sz="2800" i="1" dirty="0"/>
              <a:t>.”</a:t>
            </a:r>
          </a:p>
          <a:p>
            <a:pPr marL="342900" lvl="0" indent="-342900" eaLnBrk="0" fontAlgn="base" hangingPunct="0">
              <a:spcBef>
                <a:spcPct val="0"/>
              </a:spcBef>
              <a:spcAft>
                <a:spcPct val="0"/>
              </a:spcAft>
              <a:buFont typeface="Arial" panose="020B0604020202020204" pitchFamily="34" charset="0"/>
              <a:buChar char="•"/>
            </a:pPr>
            <a:r>
              <a:rPr lang="en-US" sz="2800" dirty="0"/>
              <a:t>John was an </a:t>
            </a:r>
            <a:r>
              <a:rPr lang="en-US" sz="2800" i="1" dirty="0"/>
              <a:t>“earthen vessel” </a:t>
            </a:r>
            <a:r>
              <a:rPr lang="en-US" sz="2800" dirty="0"/>
              <a:t>who poured out God’s treasure. (2 Corinthians 4:7; 2 Peter 1:21).</a:t>
            </a:r>
            <a:endParaRPr kumimoji="0" lang="en-US" altLang="en-US" sz="4000" b="0" u="none" strike="noStrike" kern="1200" cap="none" spc="0" normalizeH="0" baseline="0" noProof="0" dirty="0">
              <a:ln>
                <a:noFill/>
              </a:ln>
              <a:effectLst/>
              <a:uLnTx/>
              <a:uFillTx/>
              <a:cs typeface="Arial" panose="020B0604020202020204" pitchFamily="34" charset="0"/>
            </a:endParaRPr>
          </a:p>
        </p:txBody>
      </p:sp>
      <p:sp>
        <p:nvSpPr>
          <p:cNvPr id="4" name="Rectangle 3"/>
          <p:cNvSpPr/>
          <p:nvPr/>
        </p:nvSpPr>
        <p:spPr bwMode="auto">
          <a:xfrm>
            <a:off x="0" y="0"/>
            <a:ext cx="9144000" cy="38100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a:t>
            </a:r>
          </a:p>
        </p:txBody>
      </p:sp>
      <p:sp>
        <p:nvSpPr>
          <p:cNvPr id="2" name="Slide Number Placeholder 1">
            <a:extLst>
              <a:ext uri="{FF2B5EF4-FFF2-40B4-BE49-F238E27FC236}">
                <a16:creationId xmlns:a16="http://schemas.microsoft.com/office/drawing/2014/main" id="{6B8662C0-177B-459D-83D7-FEAC8D5E2F4B}"/>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29</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47206443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28650" y="677042"/>
            <a:ext cx="7886700" cy="701731"/>
          </a:xfrm>
          <a:noFill/>
        </p:spPr>
        <p:txBody>
          <a:bodyPr anchor="ctr">
            <a:spAutoFit/>
          </a:bodyPr>
          <a:lstStyle/>
          <a:p>
            <a:r>
              <a:rPr lang="en-US" altLang="en-US" b="1" dirty="0">
                <a:solidFill>
                  <a:schemeClr val="tx1"/>
                </a:solidFill>
                <a:latin typeface="Arial" panose="020B0604020202020204" pitchFamily="34" charset="0"/>
                <a:cs typeface="Arial" panose="020B0604020202020204" pitchFamily="34" charset="0"/>
              </a:rPr>
              <a:t>Can It Be Understood?</a:t>
            </a:r>
          </a:p>
        </p:txBody>
      </p:sp>
      <p:sp>
        <p:nvSpPr>
          <p:cNvPr id="8195" name="Rectangle 3"/>
          <p:cNvSpPr>
            <a:spLocks noGrp="1" noChangeArrowheads="1"/>
          </p:cNvSpPr>
          <p:nvPr>
            <p:ph idx="1"/>
          </p:nvPr>
        </p:nvSpPr>
        <p:spPr>
          <a:xfrm>
            <a:off x="457200" y="1630833"/>
            <a:ext cx="8229600" cy="5189113"/>
          </a:xfrm>
          <a:noFill/>
        </p:spPr>
        <p:txBody>
          <a:bodyPr>
            <a:spAutoFit/>
          </a:bodyPr>
          <a:lstStyle/>
          <a:p>
            <a:pPr marL="0" indent="0">
              <a:buNone/>
            </a:pPr>
            <a:r>
              <a:rPr lang="en-US" sz="3200" b="1" dirty="0">
                <a:solidFill>
                  <a:schemeClr val="tx1"/>
                </a:solidFill>
              </a:rPr>
              <a:t>Revelation 1:1-3, </a:t>
            </a:r>
            <a:r>
              <a:rPr lang="en-US" sz="3200" b="1" i="1" dirty="0">
                <a:solidFill>
                  <a:schemeClr val="tx1"/>
                </a:solidFill>
              </a:rPr>
              <a:t>“The Revelation of Jesus Christ, which God gave him to show unto his servants, (even) the things which must shortly come to pass: and he sent and signified (it) by his angel unto his servant John; who bare witness of the word of God, and of the testimony of Jesus Christ, (even) of all things that he saw. </a:t>
            </a:r>
            <a:r>
              <a:rPr lang="en-US" sz="3600" b="1" i="1" u="sng" dirty="0">
                <a:solidFill>
                  <a:schemeClr val="tx1"/>
                </a:solidFill>
              </a:rPr>
              <a:t>Blessed is he that readeth, and they that hear the words of the prophecy, and keep the things that are written therein</a:t>
            </a:r>
            <a:r>
              <a:rPr lang="en-US" sz="3200" b="1" i="1" dirty="0">
                <a:solidFill>
                  <a:schemeClr val="tx1"/>
                </a:solidFill>
              </a:rPr>
              <a:t>: for the time is at hand.”</a:t>
            </a:r>
          </a:p>
        </p:txBody>
      </p:sp>
      <p:sp>
        <p:nvSpPr>
          <p:cNvPr id="2" name="Slide Number Placeholder 1">
            <a:extLst>
              <a:ext uri="{FF2B5EF4-FFF2-40B4-BE49-F238E27FC236}">
                <a16:creationId xmlns:a16="http://schemas.microsoft.com/office/drawing/2014/main" id="{EC91B14F-C05C-439E-8FBE-24EAA226771D}"/>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71DD7C3C-26EA-48D1-89DB-82086917E937}"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78662028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fade">
                                      <p:cBhvr>
                                        <p:cTn id="7" dur="1000"/>
                                        <p:tgtEl>
                                          <p:spTgt spid="8195">
                                            <p:txEl>
                                              <p:pRg st="0" end="0"/>
                                            </p:txEl>
                                          </p:spTgt>
                                        </p:tgtEl>
                                      </p:cBhvr>
                                    </p:animEffect>
                                    <p:anim calcmode="lin" valueType="num">
                                      <p:cBhvr>
                                        <p:cTn id="8" dur="1000" fill="hold"/>
                                        <p:tgtEl>
                                          <p:spTgt spid="819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19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p:cNvSpPr>
          <p:nvPr/>
        </p:nvSpPr>
        <p:spPr bwMode="auto">
          <a:xfrm>
            <a:off x="1616844" y="521686"/>
            <a:ext cx="5986511" cy="1077218"/>
          </a:xfrm>
          <a:prstGeom prst="rect">
            <a:avLst/>
          </a:prstGeom>
          <a:noFill/>
          <a:ln>
            <a:noFill/>
          </a:ln>
          <a:effectLst/>
        </p:spPr>
        <p:txBody>
          <a:bodyPr wrap="none"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320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t>
            </a:r>
            <a:r>
              <a:rPr kumimoji="0" lang="en-US" alt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John’s Vision of Christ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Commissioning Him to Write</a:t>
            </a:r>
            <a:r>
              <a:rPr kumimoji="0" lang="en-US" altLang="en-US" sz="320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t>
            </a:r>
          </a:p>
        </p:txBody>
      </p:sp>
      <p:sp>
        <p:nvSpPr>
          <p:cNvPr id="32771" name="Text Box 3"/>
          <p:cNvSpPr txBox="1">
            <a:spLocks noChangeArrowheads="1"/>
          </p:cNvSpPr>
          <p:nvPr/>
        </p:nvSpPr>
        <p:spPr bwMode="auto">
          <a:xfrm>
            <a:off x="304801" y="1981200"/>
            <a:ext cx="8480980" cy="4585871"/>
          </a:xfrm>
          <a:prstGeom prst="rect">
            <a:avLst/>
          </a:prstGeom>
          <a:noFill/>
          <a:ln>
            <a:noFill/>
          </a:ln>
          <a:effectLst/>
        </p:spPr>
        <p:txBody>
          <a:bodyPr wrap="square">
            <a:spAutoFit/>
          </a:bodyPr>
          <a:lstStyle>
            <a:lvl1pPr defTabSz="152400">
              <a:tabLst>
                <a:tab pos="457200" algn="l"/>
              </a:tabLst>
              <a:defRPr>
                <a:solidFill>
                  <a:schemeClr val="tx1"/>
                </a:solidFill>
                <a:latin typeface="Arial" panose="020B0604020202020204" pitchFamily="34" charset="0"/>
              </a:defRPr>
            </a:lvl1pPr>
            <a:lvl2pPr marL="173038" indent="173038" defTabSz="152400">
              <a:tabLst>
                <a:tab pos="457200" algn="l"/>
              </a:tabLst>
              <a:defRPr>
                <a:solidFill>
                  <a:schemeClr val="tx1"/>
                </a:solidFill>
                <a:latin typeface="Arial" panose="020B0604020202020204" pitchFamily="34" charset="0"/>
              </a:defRPr>
            </a:lvl2pPr>
            <a:lvl3pPr marL="965200" defTabSz="152400">
              <a:tabLst>
                <a:tab pos="457200" algn="l"/>
              </a:tabLst>
              <a:defRPr>
                <a:solidFill>
                  <a:schemeClr val="tx1"/>
                </a:solidFill>
                <a:latin typeface="Arial" panose="020B0604020202020204" pitchFamily="34" charset="0"/>
              </a:defRPr>
            </a:lvl3pPr>
            <a:lvl4pPr defTabSz="152400">
              <a:tabLst>
                <a:tab pos="457200" algn="l"/>
              </a:tabLst>
              <a:defRPr>
                <a:solidFill>
                  <a:schemeClr val="tx1"/>
                </a:solidFill>
                <a:latin typeface="Arial" panose="020B0604020202020204" pitchFamily="34" charset="0"/>
              </a:defRPr>
            </a:lvl4pPr>
            <a:lvl5pPr defTabSz="152400">
              <a:tabLst>
                <a:tab pos="457200" algn="l"/>
              </a:tabLst>
              <a:defRPr>
                <a:solidFill>
                  <a:schemeClr val="tx1"/>
                </a:solidFill>
                <a:latin typeface="Arial" panose="020B0604020202020204" pitchFamily="34" charset="0"/>
              </a:defRPr>
            </a:lvl5pPr>
            <a:lvl6pPr defTabSz="152400" fontAlgn="base">
              <a:spcBef>
                <a:spcPct val="0"/>
              </a:spcBef>
              <a:spcAft>
                <a:spcPct val="0"/>
              </a:spcAft>
              <a:tabLst>
                <a:tab pos="457200" algn="l"/>
              </a:tabLst>
              <a:defRPr>
                <a:solidFill>
                  <a:schemeClr val="tx1"/>
                </a:solidFill>
                <a:latin typeface="Arial" panose="020B0604020202020204" pitchFamily="34" charset="0"/>
              </a:defRPr>
            </a:lvl6pPr>
            <a:lvl7pPr defTabSz="152400" fontAlgn="base">
              <a:spcBef>
                <a:spcPct val="0"/>
              </a:spcBef>
              <a:spcAft>
                <a:spcPct val="0"/>
              </a:spcAft>
              <a:tabLst>
                <a:tab pos="457200" algn="l"/>
              </a:tabLst>
              <a:defRPr>
                <a:solidFill>
                  <a:schemeClr val="tx1"/>
                </a:solidFill>
                <a:latin typeface="Arial" panose="020B0604020202020204" pitchFamily="34" charset="0"/>
              </a:defRPr>
            </a:lvl7pPr>
            <a:lvl8pPr defTabSz="152400" fontAlgn="base">
              <a:spcBef>
                <a:spcPct val="0"/>
              </a:spcBef>
              <a:spcAft>
                <a:spcPct val="0"/>
              </a:spcAft>
              <a:tabLst>
                <a:tab pos="457200" algn="l"/>
              </a:tabLst>
              <a:defRPr>
                <a:solidFill>
                  <a:schemeClr val="tx1"/>
                </a:solidFill>
                <a:latin typeface="Arial" panose="020B0604020202020204" pitchFamily="34" charset="0"/>
              </a:defRPr>
            </a:lvl8pPr>
            <a:lvl9pPr defTabSz="152400" fontAlgn="base">
              <a:spcBef>
                <a:spcPct val="0"/>
              </a:spcBef>
              <a:spcAft>
                <a:spcPct val="0"/>
              </a:spcAft>
              <a:tabLst>
                <a:tab pos="457200" algn="l"/>
              </a:tabLst>
              <a:defRPr>
                <a:solidFill>
                  <a:schemeClr val="tx1"/>
                </a:solidFill>
                <a:latin typeface="Arial" panose="020B0604020202020204" pitchFamily="34" charset="0"/>
              </a:defRPr>
            </a:lvl9pPr>
          </a:lstStyle>
          <a:p>
            <a:pPr marL="0" marR="0" lvl="0" indent="0" algn="l" defTabSz="152400" rtl="0" eaLnBrk="1" fontAlgn="base" latinLnBrk="0" hangingPunct="1">
              <a:spcBef>
                <a:spcPct val="0"/>
              </a:spcBef>
              <a:spcAft>
                <a:spcPct val="0"/>
              </a:spcAft>
              <a:buClrTx/>
              <a:buSzTx/>
              <a:buFontTx/>
              <a:buNone/>
              <a:tabLst>
                <a:tab pos="457200" algn="l"/>
              </a:tabLst>
              <a:defRPr/>
            </a:pPr>
            <a:r>
              <a:rPr kumimoji="0" lang="en-US" altLang="en-US" sz="3600" b="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Verse 3 – </a:t>
            </a:r>
            <a:r>
              <a:rPr kumimoji="0" lang="en-US" altLang="en-US" sz="36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First of The </a:t>
            </a:r>
            <a:r>
              <a:rPr kumimoji="0" lang="en-US" altLang="en-US" sz="32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Beatitudes.</a:t>
            </a:r>
          </a:p>
          <a:p>
            <a:pPr marL="0" marR="0" lvl="0" indent="0" algn="l" defTabSz="152400" rtl="0" eaLnBrk="1" fontAlgn="base" latinLnBrk="0" hangingPunct="1">
              <a:spcBef>
                <a:spcPct val="0"/>
              </a:spcBef>
              <a:spcAft>
                <a:spcPct val="0"/>
              </a:spcAft>
              <a:buClrTx/>
              <a:buSzTx/>
              <a:buFontTx/>
              <a:buNone/>
              <a:tabLst>
                <a:tab pos="457200" algn="l"/>
              </a:tabLst>
              <a:defRPr/>
            </a:pPr>
            <a:endParaRPr kumimoji="0" lang="en-US" altLang="en-US" sz="32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l" defTabSz="152400" rtl="0" eaLnBrk="1" fontAlgn="base" latinLnBrk="0" hangingPunct="1">
              <a:spcBef>
                <a:spcPct val="0"/>
              </a:spcBef>
              <a:spcAft>
                <a:spcPct val="0"/>
              </a:spcAft>
              <a:buClrTx/>
              <a:buSzTx/>
              <a:buFontTx/>
              <a:buNone/>
              <a:tabLst>
                <a:tab pos="457200" algn="l"/>
              </a:tabLst>
              <a:defRPr/>
            </a:pPr>
            <a:r>
              <a:rPr kumimoji="0" lang="en-US" alt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a:t>
            </a:r>
            <a:r>
              <a:rPr kumimoji="0" lang="en-US" altLang="en-US" sz="32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Blessed:</a:t>
            </a:r>
          </a:p>
          <a:p>
            <a:pPr marL="342900" marR="0" lvl="0" indent="-342900" algn="l" defTabSz="152400" rtl="0" eaLnBrk="1" fontAlgn="base" latinLnBrk="0" hangingPunct="1">
              <a:spcBef>
                <a:spcPct val="0"/>
              </a:spcBef>
              <a:spcAft>
                <a:spcPct val="0"/>
              </a:spcAft>
              <a:buClrTx/>
              <a:buSzTx/>
              <a:buFont typeface="Arial" panose="020B0604020202020204" pitchFamily="34" charset="0"/>
              <a:buChar char="•"/>
              <a:tabLst>
                <a:tab pos="457200" algn="l"/>
              </a:tabLst>
              <a:defRPr/>
            </a:pPr>
            <a:r>
              <a:rPr kumimoji="0" lang="en-US" sz="2400" b="0" u="none" strike="noStrike" kern="1200" cap="none" spc="0" normalizeH="0" baseline="0" noProof="0" dirty="0">
                <a:ln>
                  <a:noFill/>
                </a:ln>
                <a:effectLst/>
                <a:uLnTx/>
                <a:uFillTx/>
                <a:latin typeface="Arial" panose="020B0604020202020204" pitchFamily="34" charset="0"/>
                <a:ea typeface="+mn-ea"/>
                <a:cs typeface="+mn-cs"/>
              </a:rPr>
              <a:t>Revelation 1:3, </a:t>
            </a:r>
            <a:r>
              <a:rPr kumimoji="0" lang="en-US" sz="24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“is he </a:t>
            </a:r>
            <a:r>
              <a:rPr kumimoji="0" lang="en-US" sz="2400" b="0" i="1" u="none" strike="noStrike" kern="1200" cap="none" spc="0" normalizeH="0" baseline="0" noProof="0" dirty="0">
                <a:ln>
                  <a:noFill/>
                </a:ln>
                <a:effectLst/>
                <a:uLnTx/>
                <a:uFillTx/>
                <a:latin typeface="Arial" panose="020B0604020202020204" pitchFamily="34" charset="0"/>
                <a:ea typeface="+mn-ea"/>
                <a:cs typeface="+mn-cs"/>
              </a:rPr>
              <a:t>that </a:t>
            </a:r>
            <a:r>
              <a:rPr kumimoji="0" lang="en-US" sz="2400" b="1" i="1" u="none" strike="noStrike" kern="1200" cap="none" spc="0" normalizeH="0" baseline="0" noProof="0" dirty="0">
                <a:ln>
                  <a:noFill/>
                </a:ln>
                <a:effectLst/>
                <a:uLnTx/>
                <a:uFillTx/>
                <a:latin typeface="Arial" panose="020B0604020202020204" pitchFamily="34" charset="0"/>
                <a:ea typeface="+mn-ea"/>
                <a:cs typeface="+mn-cs"/>
              </a:rPr>
              <a:t>READETH,</a:t>
            </a:r>
            <a:r>
              <a:rPr kumimoji="0" lang="en-US" sz="2400" b="0" i="1" u="none" strike="noStrike" kern="1200" cap="none" spc="0" normalizeH="0" baseline="0" noProof="0" dirty="0">
                <a:ln>
                  <a:noFill/>
                </a:ln>
                <a:effectLst/>
                <a:uLnTx/>
                <a:uFillTx/>
                <a:latin typeface="Arial" panose="020B0604020202020204" pitchFamily="34" charset="0"/>
                <a:ea typeface="+mn-ea"/>
                <a:cs typeface="+mn-cs"/>
              </a:rPr>
              <a:t> and they that </a:t>
            </a:r>
            <a:r>
              <a:rPr kumimoji="0" lang="en-US" sz="2400" b="1" i="1" u="none" strike="noStrike" kern="1200" cap="none" spc="0" normalizeH="0" baseline="0" noProof="0" dirty="0">
                <a:ln>
                  <a:noFill/>
                </a:ln>
                <a:effectLst/>
                <a:uLnTx/>
                <a:uFillTx/>
                <a:latin typeface="Arial" panose="020B0604020202020204" pitchFamily="34" charset="0"/>
                <a:ea typeface="+mn-ea"/>
                <a:cs typeface="+mn-cs"/>
              </a:rPr>
              <a:t>HEAR</a:t>
            </a:r>
            <a:r>
              <a:rPr kumimoji="0" lang="en-US" sz="2400" b="0" i="1" u="none" strike="noStrike" kern="1200" cap="none" spc="0" normalizeH="0" baseline="0" noProof="0" dirty="0">
                <a:ln>
                  <a:noFill/>
                </a:ln>
                <a:effectLst/>
                <a:uLnTx/>
                <a:uFillTx/>
                <a:latin typeface="Arial" panose="020B0604020202020204" pitchFamily="34" charset="0"/>
                <a:ea typeface="+mn-ea"/>
                <a:cs typeface="+mn-cs"/>
              </a:rPr>
              <a:t> the words of the </a:t>
            </a:r>
            <a:r>
              <a:rPr kumimoji="0" lang="en-US" sz="2400" b="0" i="1" u="sng" strike="noStrike" kern="1200" cap="none" spc="0" normalizeH="0" baseline="0" noProof="0" dirty="0">
                <a:ln>
                  <a:noFill/>
                </a:ln>
                <a:effectLst/>
                <a:uLnTx/>
                <a:uFillTx/>
                <a:latin typeface="Arial" panose="020B0604020202020204" pitchFamily="34" charset="0"/>
                <a:ea typeface="+mn-ea"/>
                <a:cs typeface="+mn-cs"/>
              </a:rPr>
              <a:t>prophecy</a:t>
            </a:r>
            <a:r>
              <a:rPr kumimoji="0" lang="en-US" sz="2400" b="0" i="1" u="none" strike="noStrike" kern="1200" cap="none" spc="0" normalizeH="0" baseline="0" noProof="0" dirty="0">
                <a:ln>
                  <a:noFill/>
                </a:ln>
                <a:effectLst/>
                <a:uLnTx/>
                <a:uFillTx/>
                <a:latin typeface="Arial" panose="020B0604020202020204" pitchFamily="34" charset="0"/>
                <a:ea typeface="+mn-ea"/>
                <a:cs typeface="+mn-cs"/>
              </a:rPr>
              <a:t>, and 	</a:t>
            </a:r>
            <a:r>
              <a:rPr kumimoji="0" lang="en-US" sz="2400" b="1" i="1" u="none" strike="noStrike" kern="1200" cap="none" spc="0" normalizeH="0" baseline="0" noProof="0" dirty="0">
                <a:ln>
                  <a:noFill/>
                </a:ln>
                <a:effectLst/>
                <a:uLnTx/>
                <a:uFillTx/>
                <a:latin typeface="Arial" panose="020B0604020202020204" pitchFamily="34" charset="0"/>
                <a:ea typeface="+mn-ea"/>
                <a:cs typeface="+mn-cs"/>
              </a:rPr>
              <a:t>KEEP</a:t>
            </a:r>
            <a:r>
              <a:rPr kumimoji="0" lang="en-US" sz="2400" b="0" i="1" u="none" strike="noStrike" kern="1200" cap="none" spc="0" normalizeH="0" baseline="0" noProof="0" dirty="0">
                <a:ln>
                  <a:noFill/>
                </a:ln>
                <a:effectLst/>
                <a:uLnTx/>
                <a:uFillTx/>
                <a:latin typeface="Arial" panose="020B0604020202020204" pitchFamily="34" charset="0"/>
                <a:ea typeface="+mn-ea"/>
                <a:cs typeface="+mn-cs"/>
              </a:rPr>
              <a:t> the things that are written therein”</a:t>
            </a:r>
          </a:p>
          <a:p>
            <a:pPr marL="342900" marR="0" lvl="0" indent="-342900" algn="l" defTabSz="152400" rtl="0" eaLnBrk="1" fontAlgn="base" latinLnBrk="0" hangingPunct="1">
              <a:spcBef>
                <a:spcPct val="0"/>
              </a:spcBef>
              <a:spcAft>
                <a:spcPct val="0"/>
              </a:spcAft>
              <a:buClrTx/>
              <a:buSzTx/>
              <a:buFont typeface="Arial" panose="020B0604020202020204" pitchFamily="34" charset="0"/>
              <a:buChar char="•"/>
              <a:tabLst>
                <a:tab pos="457200" algn="l"/>
              </a:tabLst>
              <a:defRPr/>
            </a:pPr>
            <a:r>
              <a:rPr kumimoji="0" lang="en-US" sz="2400" b="0" u="none" strike="noStrike" kern="1200" cap="none" spc="0" normalizeH="0" baseline="0" noProof="0" dirty="0">
                <a:ln>
                  <a:noFill/>
                </a:ln>
                <a:effectLst/>
                <a:uLnTx/>
                <a:uFillTx/>
                <a:latin typeface="Arial" panose="020B0604020202020204" pitchFamily="34" charset="0"/>
                <a:ea typeface="+mn-ea"/>
                <a:cs typeface="+mn-cs"/>
              </a:rPr>
              <a:t>Revelation 14:13, </a:t>
            </a:r>
            <a:r>
              <a:rPr kumimoji="0" lang="en-US" sz="2400" b="0" i="1" u="none" strike="noStrike" kern="1200" cap="none" spc="0" normalizeH="0" baseline="0" noProof="0" dirty="0">
                <a:ln>
                  <a:noFill/>
                </a:ln>
                <a:effectLst/>
                <a:uLnTx/>
                <a:uFillTx/>
                <a:latin typeface="Arial" panose="020B0604020202020204" pitchFamily="34" charset="0"/>
                <a:ea typeface="+mn-ea"/>
                <a:cs typeface="+mn-cs"/>
              </a:rPr>
              <a:t>“are the </a:t>
            </a:r>
            <a:r>
              <a:rPr kumimoji="0" lang="en-US" sz="2400" b="1" i="1" u="none" strike="noStrike" kern="1200" cap="none" spc="0" normalizeH="0" baseline="0" noProof="0" dirty="0">
                <a:ln>
                  <a:noFill/>
                </a:ln>
                <a:effectLst/>
                <a:uLnTx/>
                <a:uFillTx/>
                <a:latin typeface="Arial" panose="020B0604020202020204" pitchFamily="34" charset="0"/>
                <a:ea typeface="+mn-ea"/>
                <a:cs typeface="+mn-cs"/>
              </a:rPr>
              <a:t>DEAD WHO DIE IN THE LORD </a:t>
            </a:r>
            <a:r>
              <a:rPr kumimoji="0" lang="en-US" sz="2400" b="0" i="1" u="none" strike="noStrike" kern="1200" cap="none" spc="0" normalizeH="0" baseline="0" noProof="0" dirty="0">
                <a:ln>
                  <a:noFill/>
                </a:ln>
                <a:effectLst/>
                <a:uLnTx/>
                <a:uFillTx/>
                <a:latin typeface="Arial" panose="020B0604020202020204" pitchFamily="34" charset="0"/>
                <a:ea typeface="+mn-ea"/>
                <a:cs typeface="+mn-cs"/>
              </a:rPr>
              <a:t>from henceforth: yea, 	saith 	the Spirit, that they may rest from their labors”</a:t>
            </a:r>
            <a:endParaRPr kumimoji="0" lang="en-US" sz="2400" b="1" i="1" u="none" strike="noStrike" kern="1200" cap="none" spc="0" normalizeH="0" baseline="0" noProof="0" dirty="0">
              <a:ln>
                <a:noFill/>
              </a:ln>
              <a:effectLst/>
              <a:uLnTx/>
              <a:uFillTx/>
              <a:latin typeface="Arial" panose="020B0604020202020204" pitchFamily="34" charset="0"/>
              <a:ea typeface="+mn-ea"/>
              <a:cs typeface="+mn-cs"/>
            </a:endParaRPr>
          </a:p>
          <a:p>
            <a:pPr marL="342900" marR="0" lvl="0" indent="-342900" algn="l" defTabSz="152400" rtl="0" eaLnBrk="0" fontAlgn="base" latinLnBrk="0" hangingPunct="0">
              <a:spcBef>
                <a:spcPct val="0"/>
              </a:spcBef>
              <a:spcAft>
                <a:spcPct val="0"/>
              </a:spcAft>
              <a:buClrTx/>
              <a:buSzTx/>
              <a:buFont typeface="Arial" panose="020B0604020202020204" pitchFamily="34" charset="0"/>
              <a:buChar char="•"/>
              <a:tabLst>
                <a:tab pos="457200" algn="l"/>
              </a:tabLst>
              <a:defRPr/>
            </a:pPr>
            <a:r>
              <a:rPr kumimoji="0" lang="en-US" sz="2400" b="0" u="none" strike="noStrike" kern="1200" cap="none" spc="0" normalizeH="0" baseline="0" noProof="0" dirty="0">
                <a:ln>
                  <a:noFill/>
                </a:ln>
                <a:effectLst/>
                <a:uLnTx/>
                <a:uFillTx/>
                <a:latin typeface="Arial" panose="020B0604020202020204" pitchFamily="34" charset="0"/>
                <a:ea typeface="+mn-ea"/>
                <a:cs typeface="+mn-cs"/>
              </a:rPr>
              <a:t>Revelation 16:15, </a:t>
            </a:r>
            <a:r>
              <a:rPr kumimoji="0" lang="en-US" sz="2400" b="0" i="1" u="none" strike="noStrike" kern="1200" cap="none" spc="0" normalizeH="0" baseline="0" noProof="0" dirty="0">
                <a:ln>
                  <a:noFill/>
                </a:ln>
                <a:effectLst/>
                <a:uLnTx/>
                <a:uFillTx/>
                <a:latin typeface="Arial" panose="020B0604020202020204" pitchFamily="34" charset="0"/>
                <a:ea typeface="+mn-ea"/>
                <a:cs typeface="+mn-cs"/>
              </a:rPr>
              <a:t>“is he that </a:t>
            </a:r>
            <a:r>
              <a:rPr kumimoji="0" lang="en-US" sz="2400" b="1" i="1" u="none" strike="noStrike" kern="1200" cap="none" spc="0" normalizeH="0" baseline="0" noProof="0" dirty="0">
                <a:ln>
                  <a:noFill/>
                </a:ln>
                <a:effectLst/>
                <a:uLnTx/>
                <a:uFillTx/>
                <a:latin typeface="Arial" panose="020B0604020202020204" pitchFamily="34" charset="0"/>
                <a:ea typeface="+mn-ea"/>
                <a:cs typeface="+mn-cs"/>
              </a:rPr>
              <a:t>WATCHETH,</a:t>
            </a:r>
            <a:r>
              <a:rPr kumimoji="0" lang="en-US" sz="2400" b="0" i="1" u="none" strike="noStrike" kern="1200" cap="none" spc="0" normalizeH="0" baseline="0" noProof="0" dirty="0">
                <a:ln>
                  <a:noFill/>
                </a:ln>
                <a:effectLst/>
                <a:uLnTx/>
                <a:uFillTx/>
                <a:latin typeface="Arial" panose="020B0604020202020204" pitchFamily="34" charset="0"/>
                <a:ea typeface="+mn-ea"/>
                <a:cs typeface="+mn-cs"/>
              </a:rPr>
              <a:t> and </a:t>
            </a:r>
            <a:r>
              <a:rPr kumimoji="0" lang="en-US" sz="2400" b="1" i="1" u="none" strike="noStrike" kern="1200" cap="none" spc="0" normalizeH="0" baseline="0" noProof="0" dirty="0">
                <a:ln>
                  <a:noFill/>
                </a:ln>
                <a:effectLst/>
                <a:uLnTx/>
                <a:uFillTx/>
                <a:latin typeface="Arial" panose="020B0604020202020204" pitchFamily="34" charset="0"/>
                <a:ea typeface="+mn-ea"/>
                <a:cs typeface="+mn-cs"/>
              </a:rPr>
              <a:t>KEEPETH HIS GARMENTS”</a:t>
            </a: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a:t>
            </a:r>
          </a:p>
        </p:txBody>
      </p:sp>
      <p:sp>
        <p:nvSpPr>
          <p:cNvPr id="2" name="Slide Number Placeholder 1">
            <a:extLst>
              <a:ext uri="{FF2B5EF4-FFF2-40B4-BE49-F238E27FC236}">
                <a16:creationId xmlns:a16="http://schemas.microsoft.com/office/drawing/2014/main" id="{C4F750EB-3763-4661-8454-C27CACA10911}"/>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30</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76973720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p:cNvSpPr>
          <p:nvPr/>
        </p:nvSpPr>
        <p:spPr bwMode="auto">
          <a:xfrm>
            <a:off x="1616844" y="521686"/>
            <a:ext cx="5986511" cy="1077218"/>
          </a:xfrm>
          <a:prstGeom prst="rect">
            <a:avLst/>
          </a:prstGeom>
          <a:noFill/>
          <a:ln>
            <a:noFill/>
          </a:ln>
          <a:effectLst/>
        </p:spPr>
        <p:txBody>
          <a:bodyPr wrap="none"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320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t>
            </a:r>
            <a:r>
              <a:rPr kumimoji="0" lang="en-US" alt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John’s Vision of Christ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Commissioning Him to Write</a:t>
            </a:r>
            <a:r>
              <a:rPr kumimoji="0" lang="en-US" altLang="en-US" sz="320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t>
            </a:r>
          </a:p>
        </p:txBody>
      </p:sp>
      <p:sp>
        <p:nvSpPr>
          <p:cNvPr id="32771" name="Text Box 3"/>
          <p:cNvSpPr txBox="1">
            <a:spLocks noChangeArrowheads="1"/>
          </p:cNvSpPr>
          <p:nvPr/>
        </p:nvSpPr>
        <p:spPr bwMode="auto">
          <a:xfrm>
            <a:off x="304800" y="1981200"/>
            <a:ext cx="8480981" cy="4019562"/>
          </a:xfrm>
          <a:prstGeom prst="rect">
            <a:avLst/>
          </a:prstGeom>
          <a:noFill/>
          <a:ln>
            <a:noFill/>
          </a:ln>
          <a:effectLst/>
        </p:spPr>
        <p:txBody>
          <a:bodyPr wrap="square">
            <a:spAutoFit/>
          </a:bodyPr>
          <a:lstStyle>
            <a:lvl1pPr defTabSz="152400">
              <a:tabLst>
                <a:tab pos="457200" algn="l"/>
              </a:tabLst>
              <a:defRPr>
                <a:solidFill>
                  <a:schemeClr val="tx1"/>
                </a:solidFill>
                <a:latin typeface="Arial" panose="020B0604020202020204" pitchFamily="34" charset="0"/>
              </a:defRPr>
            </a:lvl1pPr>
            <a:lvl2pPr marL="173038" indent="173038" defTabSz="152400">
              <a:tabLst>
                <a:tab pos="457200" algn="l"/>
              </a:tabLst>
              <a:defRPr>
                <a:solidFill>
                  <a:schemeClr val="tx1"/>
                </a:solidFill>
                <a:latin typeface="Arial" panose="020B0604020202020204" pitchFamily="34" charset="0"/>
              </a:defRPr>
            </a:lvl2pPr>
            <a:lvl3pPr marL="965200" defTabSz="152400">
              <a:tabLst>
                <a:tab pos="457200" algn="l"/>
              </a:tabLst>
              <a:defRPr>
                <a:solidFill>
                  <a:schemeClr val="tx1"/>
                </a:solidFill>
                <a:latin typeface="Arial" panose="020B0604020202020204" pitchFamily="34" charset="0"/>
              </a:defRPr>
            </a:lvl3pPr>
            <a:lvl4pPr defTabSz="152400">
              <a:tabLst>
                <a:tab pos="457200" algn="l"/>
              </a:tabLst>
              <a:defRPr>
                <a:solidFill>
                  <a:schemeClr val="tx1"/>
                </a:solidFill>
                <a:latin typeface="Arial" panose="020B0604020202020204" pitchFamily="34" charset="0"/>
              </a:defRPr>
            </a:lvl4pPr>
            <a:lvl5pPr defTabSz="152400">
              <a:tabLst>
                <a:tab pos="457200" algn="l"/>
              </a:tabLst>
              <a:defRPr>
                <a:solidFill>
                  <a:schemeClr val="tx1"/>
                </a:solidFill>
                <a:latin typeface="Arial" panose="020B0604020202020204" pitchFamily="34" charset="0"/>
              </a:defRPr>
            </a:lvl5pPr>
            <a:lvl6pPr defTabSz="152400" fontAlgn="base">
              <a:spcBef>
                <a:spcPct val="0"/>
              </a:spcBef>
              <a:spcAft>
                <a:spcPct val="0"/>
              </a:spcAft>
              <a:tabLst>
                <a:tab pos="457200" algn="l"/>
              </a:tabLst>
              <a:defRPr>
                <a:solidFill>
                  <a:schemeClr val="tx1"/>
                </a:solidFill>
                <a:latin typeface="Arial" panose="020B0604020202020204" pitchFamily="34" charset="0"/>
              </a:defRPr>
            </a:lvl6pPr>
            <a:lvl7pPr defTabSz="152400" fontAlgn="base">
              <a:spcBef>
                <a:spcPct val="0"/>
              </a:spcBef>
              <a:spcAft>
                <a:spcPct val="0"/>
              </a:spcAft>
              <a:tabLst>
                <a:tab pos="457200" algn="l"/>
              </a:tabLst>
              <a:defRPr>
                <a:solidFill>
                  <a:schemeClr val="tx1"/>
                </a:solidFill>
                <a:latin typeface="Arial" panose="020B0604020202020204" pitchFamily="34" charset="0"/>
              </a:defRPr>
            </a:lvl7pPr>
            <a:lvl8pPr defTabSz="152400" fontAlgn="base">
              <a:spcBef>
                <a:spcPct val="0"/>
              </a:spcBef>
              <a:spcAft>
                <a:spcPct val="0"/>
              </a:spcAft>
              <a:tabLst>
                <a:tab pos="457200" algn="l"/>
              </a:tabLst>
              <a:defRPr>
                <a:solidFill>
                  <a:schemeClr val="tx1"/>
                </a:solidFill>
                <a:latin typeface="Arial" panose="020B0604020202020204" pitchFamily="34" charset="0"/>
              </a:defRPr>
            </a:lvl8pPr>
            <a:lvl9pPr defTabSz="152400" fontAlgn="base">
              <a:spcBef>
                <a:spcPct val="0"/>
              </a:spcBef>
              <a:spcAft>
                <a:spcPct val="0"/>
              </a:spcAft>
              <a:tabLst>
                <a:tab pos="457200" algn="l"/>
              </a:tabLst>
              <a:defRPr>
                <a:solidFill>
                  <a:schemeClr val="tx1"/>
                </a:solidFill>
                <a:latin typeface="Arial" panose="020B0604020202020204" pitchFamily="34" charset="0"/>
              </a:defRPr>
            </a:lvl9pPr>
          </a:lstStyle>
          <a:p>
            <a:pPr marL="0" marR="0" lvl="0" indent="0" algn="l" defTabSz="152400" rtl="0" eaLnBrk="1" fontAlgn="base" latinLnBrk="0" hangingPunct="1">
              <a:lnSpc>
                <a:spcPct val="90000"/>
              </a:lnSpc>
              <a:spcBef>
                <a:spcPct val="0"/>
              </a:spcBef>
              <a:spcAft>
                <a:spcPct val="0"/>
              </a:spcAft>
              <a:buClrTx/>
              <a:buSzTx/>
              <a:buFontTx/>
              <a:buNone/>
              <a:tabLst>
                <a:tab pos="457200" algn="l"/>
              </a:tabLst>
              <a:defRPr/>
            </a:pPr>
            <a:r>
              <a:rPr kumimoji="0" lang="en-US" altLang="en-US" sz="3200" b="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Verse 3 – </a:t>
            </a:r>
            <a:r>
              <a:rPr kumimoji="0" lang="en-US" altLang="en-US" sz="32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First of The </a:t>
            </a: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Beatitudes.</a:t>
            </a:r>
          </a:p>
          <a:p>
            <a:pPr marL="0" marR="0" lvl="0" indent="0" algn="l" defTabSz="152400" rtl="0" eaLnBrk="1" fontAlgn="base" latinLnBrk="0" hangingPunct="1">
              <a:lnSpc>
                <a:spcPct val="90000"/>
              </a:lnSpc>
              <a:spcBef>
                <a:spcPct val="0"/>
              </a:spcBef>
              <a:spcAft>
                <a:spcPct val="0"/>
              </a:spcAft>
              <a:buClrTx/>
              <a:buSzTx/>
              <a:buFontTx/>
              <a:buNone/>
              <a:tabLst>
                <a:tab pos="457200" algn="l"/>
              </a:tabLst>
              <a:defRPr/>
            </a:pPr>
            <a:endPar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l" defTabSz="152400" rtl="0" eaLnBrk="1" fontAlgn="base" latinLnBrk="0" hangingPunct="1">
              <a:lnSpc>
                <a:spcPct val="90000"/>
              </a:lnSpc>
              <a:spcBef>
                <a:spcPct val="0"/>
              </a:spcBef>
              <a:spcAft>
                <a:spcPct val="0"/>
              </a:spcAft>
              <a:buClrTx/>
              <a:buSzTx/>
              <a:buFontTx/>
              <a:buNone/>
              <a:tabLst>
                <a:tab pos="457200" algn="l"/>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a:t>
            </a:r>
            <a:r>
              <a:rPr kumimoji="0" lang="en-US" altLang="en-US" sz="2800" b="1"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Blessed:</a:t>
            </a:r>
          </a:p>
          <a:p>
            <a:pPr marL="342900" marR="0" lvl="0" indent="-342900" algn="l" defTabSz="152400" rtl="0" eaLnBrk="0" fontAlgn="base" latinLnBrk="0" hangingPunct="0">
              <a:lnSpc>
                <a:spcPct val="100000"/>
              </a:lnSpc>
              <a:spcBef>
                <a:spcPct val="0"/>
              </a:spcBef>
              <a:spcAft>
                <a:spcPct val="0"/>
              </a:spcAft>
              <a:buClrTx/>
              <a:buSzTx/>
              <a:buFont typeface="Arial" panose="020B0604020202020204" pitchFamily="34" charset="0"/>
              <a:buChar char="•"/>
              <a:tabLst>
                <a:tab pos="457200" algn="l"/>
              </a:tabLst>
              <a:defRPr/>
            </a:pPr>
            <a:r>
              <a:rPr kumimoji="0" lang="en-US" sz="2200" b="0" u="none" strike="noStrike" kern="1200" cap="none" spc="0" normalizeH="0" baseline="0" noProof="0" dirty="0">
                <a:ln>
                  <a:noFill/>
                </a:ln>
                <a:effectLst/>
                <a:uLnTx/>
                <a:uFillTx/>
                <a:latin typeface="Arial" panose="020B0604020202020204" pitchFamily="34" charset="0"/>
                <a:ea typeface="+mn-ea"/>
                <a:cs typeface="+mn-cs"/>
              </a:rPr>
              <a:t>Revelation 20:6, </a:t>
            </a:r>
            <a:r>
              <a:rPr kumimoji="0" lang="en-US" sz="2200" b="0" i="1" u="none" strike="noStrike" kern="1200" cap="none" spc="0" normalizeH="0" baseline="0" noProof="0" dirty="0">
                <a:ln>
                  <a:noFill/>
                </a:ln>
                <a:effectLst/>
                <a:uLnTx/>
                <a:uFillTx/>
                <a:latin typeface="Arial" panose="020B0604020202020204" pitchFamily="34" charset="0"/>
                <a:ea typeface="+mn-ea"/>
                <a:cs typeface="+mn-cs"/>
              </a:rPr>
              <a:t>“and holy is he that </a:t>
            </a:r>
            <a:r>
              <a:rPr kumimoji="0" lang="en-US" sz="2200" b="1" i="1" u="none" strike="noStrike" kern="1200" cap="none" spc="0" normalizeH="0" baseline="0" noProof="0" dirty="0">
                <a:ln>
                  <a:noFill/>
                </a:ln>
                <a:effectLst/>
                <a:uLnTx/>
                <a:uFillTx/>
                <a:latin typeface="Arial" panose="020B0604020202020204" pitchFamily="34" charset="0"/>
                <a:ea typeface="+mn-ea"/>
                <a:cs typeface="+mn-cs"/>
              </a:rPr>
              <a:t>HATH PART IN THE FIRST RESURRECTION</a:t>
            </a:r>
            <a:r>
              <a:rPr kumimoji="0" lang="en-US" sz="2200" b="0" i="1" u="none" strike="noStrike" kern="1200" cap="none" spc="0" normalizeH="0" baseline="0" noProof="0" dirty="0">
                <a:ln>
                  <a:noFill/>
                </a:ln>
                <a:effectLst/>
                <a:uLnTx/>
                <a:uFillTx/>
                <a:latin typeface="Arial" panose="020B0604020202020204" pitchFamily="34" charset="0"/>
                <a:ea typeface="+mn-ea"/>
                <a:cs typeface="+mn-cs"/>
              </a:rPr>
              <a:t>: over these the second death hath no power”</a:t>
            </a:r>
          </a:p>
          <a:p>
            <a:pPr marL="342900" marR="0" lvl="0" indent="-342900" algn="l" defTabSz="152400" rtl="0" eaLnBrk="0" fontAlgn="base" latinLnBrk="0" hangingPunct="0">
              <a:lnSpc>
                <a:spcPct val="100000"/>
              </a:lnSpc>
              <a:spcBef>
                <a:spcPct val="0"/>
              </a:spcBef>
              <a:spcAft>
                <a:spcPct val="0"/>
              </a:spcAft>
              <a:buClrTx/>
              <a:buSzTx/>
              <a:buFont typeface="Arial" panose="020B0604020202020204" pitchFamily="34" charset="0"/>
              <a:buChar char="•"/>
              <a:tabLst>
                <a:tab pos="457200" algn="l"/>
              </a:tabLst>
              <a:defRPr/>
            </a:pPr>
            <a:r>
              <a:rPr kumimoji="0" lang="en-US" sz="2200" b="0" u="none" strike="noStrike" kern="1200" cap="none" spc="0" normalizeH="0" baseline="0" noProof="0" dirty="0">
                <a:ln>
                  <a:noFill/>
                </a:ln>
                <a:effectLst/>
                <a:uLnTx/>
                <a:uFillTx/>
                <a:latin typeface="Arial" panose="020B0604020202020204" pitchFamily="34" charset="0"/>
                <a:ea typeface="+mn-ea"/>
                <a:cs typeface="+mn-cs"/>
              </a:rPr>
              <a:t>Revelation 22:7, </a:t>
            </a:r>
            <a:r>
              <a:rPr kumimoji="0" lang="en-US" sz="2200" b="0" i="1" u="none" strike="noStrike" kern="1200" cap="none" spc="0" normalizeH="0" baseline="0" noProof="0" dirty="0">
                <a:ln>
                  <a:noFill/>
                </a:ln>
                <a:effectLst/>
                <a:uLnTx/>
                <a:uFillTx/>
                <a:latin typeface="Arial" panose="020B0604020202020204" pitchFamily="34" charset="0"/>
                <a:ea typeface="+mn-ea"/>
                <a:cs typeface="+mn-cs"/>
              </a:rPr>
              <a:t>“is he that </a:t>
            </a:r>
            <a:r>
              <a:rPr kumimoji="0" lang="en-US" sz="2200" b="1" i="1" u="none" strike="noStrike" kern="1200" cap="none" spc="0" normalizeH="0" baseline="0" noProof="0" dirty="0">
                <a:ln>
                  <a:noFill/>
                </a:ln>
                <a:effectLst/>
                <a:uLnTx/>
                <a:uFillTx/>
                <a:latin typeface="Arial" panose="020B0604020202020204" pitchFamily="34" charset="0"/>
                <a:ea typeface="+mn-ea"/>
                <a:cs typeface="+mn-cs"/>
              </a:rPr>
              <a:t>KEEPETH</a:t>
            </a:r>
            <a:r>
              <a:rPr kumimoji="0" lang="en-US" sz="2200" b="0" i="1" u="none" strike="noStrike" kern="1200" cap="none" spc="0" normalizeH="0" baseline="0" noProof="0" dirty="0">
                <a:ln>
                  <a:noFill/>
                </a:ln>
                <a:effectLst/>
                <a:uLnTx/>
                <a:uFillTx/>
                <a:latin typeface="Arial" panose="020B0604020202020204" pitchFamily="34" charset="0"/>
                <a:ea typeface="+mn-ea"/>
                <a:cs typeface="+mn-cs"/>
              </a:rPr>
              <a:t> the words of the prophecy of this book.”</a:t>
            </a:r>
          </a:p>
          <a:p>
            <a:pPr marL="342900" marR="0" lvl="0" indent="-342900" algn="l" defTabSz="152400" rtl="0" eaLnBrk="0" fontAlgn="base" latinLnBrk="0" hangingPunct="0">
              <a:lnSpc>
                <a:spcPct val="100000"/>
              </a:lnSpc>
              <a:spcBef>
                <a:spcPct val="0"/>
              </a:spcBef>
              <a:spcAft>
                <a:spcPct val="0"/>
              </a:spcAft>
              <a:buClrTx/>
              <a:buSzTx/>
              <a:buFont typeface="Arial" panose="020B0604020202020204" pitchFamily="34" charset="0"/>
              <a:buChar char="•"/>
              <a:tabLst>
                <a:tab pos="457200" algn="l"/>
              </a:tabLst>
              <a:defRPr/>
            </a:pPr>
            <a:r>
              <a:rPr kumimoji="0" lang="en-US" sz="2200" b="0" u="none" strike="noStrike" kern="1200" cap="none" spc="0" normalizeH="0" baseline="0" noProof="0" dirty="0">
                <a:ln>
                  <a:noFill/>
                </a:ln>
                <a:effectLst/>
                <a:uLnTx/>
                <a:uFillTx/>
                <a:latin typeface="Arial" panose="020B0604020202020204" pitchFamily="34" charset="0"/>
                <a:ea typeface="+mn-ea"/>
                <a:cs typeface="+mn-cs"/>
              </a:rPr>
              <a:t>Revelation 22:14</a:t>
            </a:r>
            <a:r>
              <a:rPr kumimoji="0" lang="en-US" sz="2200" u="none" strike="noStrike" kern="1200" cap="none" spc="0" normalizeH="0" baseline="0" noProof="0" dirty="0">
                <a:ln>
                  <a:noFill/>
                </a:ln>
                <a:effectLst/>
                <a:uLnTx/>
                <a:uFillTx/>
                <a:latin typeface="Arial" panose="020B0604020202020204" pitchFamily="34" charset="0"/>
                <a:ea typeface="+mn-ea"/>
                <a:cs typeface="+mn-cs"/>
              </a:rPr>
              <a:t>, </a:t>
            </a:r>
            <a:r>
              <a:rPr kumimoji="0" lang="en-US" sz="2200" i="1" u="none" strike="noStrike" kern="1200" cap="none" spc="0" normalizeH="0" baseline="0" noProof="0" dirty="0">
                <a:ln>
                  <a:noFill/>
                </a:ln>
                <a:effectLst/>
                <a:uLnTx/>
                <a:uFillTx/>
                <a:latin typeface="Arial" panose="020B0604020202020204" pitchFamily="34" charset="0"/>
                <a:ea typeface="+mn-ea"/>
                <a:cs typeface="+mn-cs"/>
              </a:rPr>
              <a:t>“are they </a:t>
            </a:r>
            <a:r>
              <a:rPr kumimoji="0" lang="en-US" sz="2200" b="0" i="1" u="none" strike="noStrike" kern="1200" cap="none" spc="0" normalizeH="0" baseline="0" noProof="0" dirty="0">
                <a:ln>
                  <a:noFill/>
                </a:ln>
                <a:effectLst/>
                <a:uLnTx/>
                <a:uFillTx/>
                <a:latin typeface="Arial" panose="020B0604020202020204" pitchFamily="34" charset="0"/>
                <a:ea typeface="+mn-ea"/>
                <a:cs typeface="+mn-cs"/>
              </a:rPr>
              <a:t>that </a:t>
            </a:r>
            <a:r>
              <a:rPr kumimoji="0" lang="en-US" sz="2200" b="1" i="1" u="none" strike="noStrike" kern="1200" cap="none" spc="0" normalizeH="0" baseline="0" noProof="0" dirty="0">
                <a:ln>
                  <a:noFill/>
                </a:ln>
                <a:effectLst/>
                <a:uLnTx/>
                <a:uFillTx/>
                <a:latin typeface="Arial" panose="020B0604020202020204" pitchFamily="34" charset="0"/>
                <a:ea typeface="+mn-ea"/>
                <a:cs typeface="+mn-cs"/>
              </a:rPr>
              <a:t>WASH THEIR ROBES</a:t>
            </a:r>
            <a:r>
              <a:rPr kumimoji="0" lang="en-US" sz="2200" b="0" i="1" u="none" strike="noStrike" kern="1200" cap="none" spc="0" normalizeH="0" baseline="0" noProof="0" dirty="0">
                <a:ln>
                  <a:noFill/>
                </a:ln>
                <a:effectLst/>
                <a:uLnTx/>
                <a:uFillTx/>
                <a:latin typeface="Arial" panose="020B0604020202020204" pitchFamily="34" charset="0"/>
                <a:ea typeface="+mn-ea"/>
                <a:cs typeface="+mn-cs"/>
              </a:rPr>
              <a:t>, that they may have the right (to come) to the tree of life, and may enter in by the gates into the city.”</a:t>
            </a:r>
          </a:p>
        </p:txBody>
      </p:sp>
      <p:sp>
        <p:nvSpPr>
          <p:cNvPr id="4" name="Rectangle 3"/>
          <p:cNvSpPr/>
          <p:nvPr/>
        </p:nvSpPr>
        <p:spPr bwMode="auto">
          <a:xfrm>
            <a:off x="0" y="0"/>
            <a:ext cx="9144000" cy="38100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a:t>
            </a:r>
          </a:p>
        </p:txBody>
      </p:sp>
      <p:sp>
        <p:nvSpPr>
          <p:cNvPr id="2" name="Slide Number Placeholder 1">
            <a:extLst>
              <a:ext uri="{FF2B5EF4-FFF2-40B4-BE49-F238E27FC236}">
                <a16:creationId xmlns:a16="http://schemas.microsoft.com/office/drawing/2014/main" id="{C4F750EB-3763-4661-8454-C27CACA10911}"/>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31</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83310373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p:cNvSpPr>
          <p:nvPr/>
        </p:nvSpPr>
        <p:spPr bwMode="auto">
          <a:xfrm>
            <a:off x="1616844" y="521686"/>
            <a:ext cx="5986511" cy="1077218"/>
          </a:xfrm>
          <a:prstGeom prst="rect">
            <a:avLst/>
          </a:prstGeom>
          <a:noFill/>
          <a:ln>
            <a:noFill/>
          </a:ln>
          <a:effectLst/>
        </p:spPr>
        <p:txBody>
          <a:bodyPr wrap="none"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320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t>
            </a:r>
            <a:r>
              <a:rPr kumimoji="0" lang="en-US" alt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John’s Vision of Christ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Commissioning Him to Write</a:t>
            </a:r>
            <a:r>
              <a:rPr kumimoji="0" lang="en-US" altLang="en-US" sz="320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t>
            </a:r>
          </a:p>
        </p:txBody>
      </p:sp>
      <p:sp>
        <p:nvSpPr>
          <p:cNvPr id="32771" name="Text Box 3"/>
          <p:cNvSpPr txBox="1">
            <a:spLocks noChangeArrowheads="1"/>
          </p:cNvSpPr>
          <p:nvPr/>
        </p:nvSpPr>
        <p:spPr bwMode="auto">
          <a:xfrm>
            <a:off x="304800" y="1981200"/>
            <a:ext cx="8480981" cy="4081117"/>
          </a:xfrm>
          <a:prstGeom prst="rect">
            <a:avLst/>
          </a:prstGeom>
          <a:noFill/>
          <a:ln>
            <a:noFill/>
          </a:ln>
          <a:effectLst/>
        </p:spPr>
        <p:txBody>
          <a:bodyPr wrap="square">
            <a:spAutoFit/>
          </a:bodyPr>
          <a:lstStyle>
            <a:lvl1pPr defTabSz="152400">
              <a:tabLst>
                <a:tab pos="457200" algn="l"/>
              </a:tabLst>
              <a:defRPr>
                <a:solidFill>
                  <a:schemeClr val="tx1"/>
                </a:solidFill>
                <a:latin typeface="Arial" panose="020B0604020202020204" pitchFamily="34" charset="0"/>
              </a:defRPr>
            </a:lvl1pPr>
            <a:lvl2pPr marL="173038" indent="173038" defTabSz="152400">
              <a:tabLst>
                <a:tab pos="457200" algn="l"/>
              </a:tabLst>
              <a:defRPr>
                <a:solidFill>
                  <a:schemeClr val="tx1"/>
                </a:solidFill>
                <a:latin typeface="Arial" panose="020B0604020202020204" pitchFamily="34" charset="0"/>
              </a:defRPr>
            </a:lvl2pPr>
            <a:lvl3pPr marL="965200" defTabSz="152400">
              <a:tabLst>
                <a:tab pos="457200" algn="l"/>
              </a:tabLst>
              <a:defRPr>
                <a:solidFill>
                  <a:schemeClr val="tx1"/>
                </a:solidFill>
                <a:latin typeface="Arial" panose="020B0604020202020204" pitchFamily="34" charset="0"/>
              </a:defRPr>
            </a:lvl3pPr>
            <a:lvl4pPr defTabSz="152400">
              <a:tabLst>
                <a:tab pos="457200" algn="l"/>
              </a:tabLst>
              <a:defRPr>
                <a:solidFill>
                  <a:schemeClr val="tx1"/>
                </a:solidFill>
                <a:latin typeface="Arial" panose="020B0604020202020204" pitchFamily="34" charset="0"/>
              </a:defRPr>
            </a:lvl4pPr>
            <a:lvl5pPr defTabSz="152400">
              <a:tabLst>
                <a:tab pos="457200" algn="l"/>
              </a:tabLst>
              <a:defRPr>
                <a:solidFill>
                  <a:schemeClr val="tx1"/>
                </a:solidFill>
                <a:latin typeface="Arial" panose="020B0604020202020204" pitchFamily="34" charset="0"/>
              </a:defRPr>
            </a:lvl5pPr>
            <a:lvl6pPr defTabSz="152400" fontAlgn="base">
              <a:spcBef>
                <a:spcPct val="0"/>
              </a:spcBef>
              <a:spcAft>
                <a:spcPct val="0"/>
              </a:spcAft>
              <a:tabLst>
                <a:tab pos="457200" algn="l"/>
              </a:tabLst>
              <a:defRPr>
                <a:solidFill>
                  <a:schemeClr val="tx1"/>
                </a:solidFill>
                <a:latin typeface="Arial" panose="020B0604020202020204" pitchFamily="34" charset="0"/>
              </a:defRPr>
            </a:lvl6pPr>
            <a:lvl7pPr defTabSz="152400" fontAlgn="base">
              <a:spcBef>
                <a:spcPct val="0"/>
              </a:spcBef>
              <a:spcAft>
                <a:spcPct val="0"/>
              </a:spcAft>
              <a:tabLst>
                <a:tab pos="457200" algn="l"/>
              </a:tabLst>
              <a:defRPr>
                <a:solidFill>
                  <a:schemeClr val="tx1"/>
                </a:solidFill>
                <a:latin typeface="Arial" panose="020B0604020202020204" pitchFamily="34" charset="0"/>
              </a:defRPr>
            </a:lvl7pPr>
            <a:lvl8pPr defTabSz="152400" fontAlgn="base">
              <a:spcBef>
                <a:spcPct val="0"/>
              </a:spcBef>
              <a:spcAft>
                <a:spcPct val="0"/>
              </a:spcAft>
              <a:tabLst>
                <a:tab pos="457200" algn="l"/>
              </a:tabLst>
              <a:defRPr>
                <a:solidFill>
                  <a:schemeClr val="tx1"/>
                </a:solidFill>
                <a:latin typeface="Arial" panose="020B0604020202020204" pitchFamily="34" charset="0"/>
              </a:defRPr>
            </a:lvl8pPr>
            <a:lvl9pPr defTabSz="152400" fontAlgn="base">
              <a:spcBef>
                <a:spcPct val="0"/>
              </a:spcBef>
              <a:spcAft>
                <a:spcPct val="0"/>
              </a:spcAft>
              <a:tabLst>
                <a:tab pos="457200" algn="l"/>
              </a:tabLst>
              <a:defRPr>
                <a:solidFill>
                  <a:schemeClr val="tx1"/>
                </a:solidFill>
                <a:latin typeface="Arial" panose="020B0604020202020204" pitchFamily="34" charset="0"/>
              </a:defRPr>
            </a:lvl9pPr>
          </a:lstStyle>
          <a:p>
            <a:pPr marL="0" marR="0" lvl="0" indent="0" algn="l" defTabSz="152400" rtl="0" eaLnBrk="1" fontAlgn="base" latinLnBrk="0" hangingPunct="1">
              <a:lnSpc>
                <a:spcPct val="90000"/>
              </a:lnSpc>
              <a:spcBef>
                <a:spcPct val="0"/>
              </a:spcBef>
              <a:spcAft>
                <a:spcPct val="0"/>
              </a:spcAft>
              <a:buClrTx/>
              <a:buSzTx/>
              <a:buFontTx/>
              <a:buNone/>
              <a:tabLst>
                <a:tab pos="457200" algn="l"/>
              </a:tabLst>
              <a:defRPr/>
            </a:pPr>
            <a:r>
              <a:rPr kumimoji="0" lang="en-US" altLang="en-US" sz="3200" b="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Verse 3 – </a:t>
            </a:r>
            <a:r>
              <a:rPr kumimoji="0" lang="en-US" altLang="en-US" sz="32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“For the time is at hand.”</a:t>
            </a:r>
          </a:p>
          <a:p>
            <a:pPr marL="0" marR="0" lvl="0" indent="0" algn="l" defTabSz="152400" rtl="0" eaLnBrk="1" fontAlgn="base" latinLnBrk="0" hangingPunct="1">
              <a:lnSpc>
                <a:spcPct val="90000"/>
              </a:lnSpc>
              <a:spcBef>
                <a:spcPct val="0"/>
              </a:spcBef>
              <a:spcAft>
                <a:spcPct val="0"/>
              </a:spcAft>
              <a:buClrTx/>
              <a:buSzTx/>
              <a:buFontTx/>
              <a:buNone/>
              <a:tabLst>
                <a:tab pos="457200" algn="l"/>
              </a:tabLst>
              <a:defRPr/>
            </a:pPr>
            <a:endParaRPr kumimoji="0" lang="en-US" sz="32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endParaRPr>
          </a:p>
          <a:p>
            <a:pPr marL="0" marR="0" lvl="0" indent="0" algn="l" defTabSz="152400" rtl="0" eaLnBrk="1" fontAlgn="base" latinLnBrk="0" hangingPunct="1">
              <a:lnSpc>
                <a:spcPct val="90000"/>
              </a:lnSpc>
              <a:spcBef>
                <a:spcPct val="0"/>
              </a:spcBef>
              <a:spcAft>
                <a:spcPct val="0"/>
              </a:spcAft>
              <a:buClrTx/>
              <a:buSzTx/>
              <a:buFontTx/>
              <a:buNone/>
              <a:tabLst>
                <a:tab pos="457200" algn="l"/>
              </a:tabLst>
              <a:defRPr/>
            </a:pPr>
            <a:r>
              <a:rPr kumimoji="0" 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Unveiling of events which are shortly to come to pass …</a:t>
            </a:r>
          </a:p>
          <a:p>
            <a:pPr marL="630238" marR="0" lvl="1" indent="-457200" algn="l" defTabSz="152400" rtl="0" eaLnBrk="1" fontAlgn="base" latinLnBrk="0" hangingPunct="1">
              <a:lnSpc>
                <a:spcPct val="90000"/>
              </a:lnSpc>
              <a:spcBef>
                <a:spcPct val="0"/>
              </a:spcBef>
              <a:spcAft>
                <a:spcPct val="0"/>
              </a:spcAft>
              <a:buClrTx/>
              <a:buSzTx/>
              <a:buFont typeface="Arial" panose="020B0604020202020204" pitchFamily="34" charset="0"/>
              <a:buChar char="•"/>
              <a:tabLst>
                <a:tab pos="457200" algn="l"/>
              </a:tabLst>
              <a:defRPr/>
            </a:pPr>
            <a:r>
              <a:rPr kumimoji="0" 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Note: John does not reveal how much time would take place between the beginning of these things and the completion.</a:t>
            </a:r>
          </a:p>
          <a:p>
            <a:pPr marL="630238" lvl="1" indent="-457200" fontAlgn="base">
              <a:lnSpc>
                <a:spcPct val="90000"/>
              </a:lnSpc>
              <a:spcBef>
                <a:spcPct val="0"/>
              </a:spcBef>
              <a:spcAft>
                <a:spcPct val="0"/>
              </a:spcAft>
              <a:buFont typeface="Arial" panose="020B0604020202020204" pitchFamily="34" charset="0"/>
              <a:buChar char="•"/>
            </a:pPr>
            <a:r>
              <a:rPr kumimoji="0" 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These Christians needed assurance of immediate relief and final, complete victory!</a:t>
            </a:r>
            <a:r>
              <a:rPr lang="nl-NL" sz="2800" dirty="0">
                <a:cs typeface="Arial" panose="020B0604020202020204" pitchFamily="34" charset="0"/>
              </a:rPr>
              <a:t> (Daniel 2:44; 7:18, 22, 27; cf. Hebrews 12:28).</a:t>
            </a:r>
            <a:endParaRPr kumimoji="0" lang="en-US" sz="2000" b="0" i="0" u="none" strike="noStrike" kern="1200" cap="none" spc="0" normalizeH="0" baseline="0" noProof="0" dirty="0">
              <a:ln>
                <a:noFill/>
              </a:ln>
              <a:effectLst/>
              <a:uLnTx/>
              <a:uFillTx/>
            </a:endParaRP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a:t>
            </a:r>
          </a:p>
        </p:txBody>
      </p:sp>
      <p:sp>
        <p:nvSpPr>
          <p:cNvPr id="2" name="Slide Number Placeholder 1">
            <a:extLst>
              <a:ext uri="{FF2B5EF4-FFF2-40B4-BE49-F238E27FC236}">
                <a16:creationId xmlns:a16="http://schemas.microsoft.com/office/drawing/2014/main" id="{C4F750EB-3763-4661-8454-C27CACA10911}"/>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32</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67075830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p:cNvSpPr>
          <p:nvPr/>
        </p:nvSpPr>
        <p:spPr bwMode="auto">
          <a:xfrm>
            <a:off x="1616844" y="521686"/>
            <a:ext cx="5986511" cy="1077218"/>
          </a:xfrm>
          <a:prstGeom prst="rect">
            <a:avLst/>
          </a:prstGeom>
          <a:noFill/>
          <a:ln>
            <a:noFill/>
          </a:ln>
          <a:effectLst/>
        </p:spPr>
        <p:txBody>
          <a:bodyPr wrap="none"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320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t>
            </a:r>
            <a:r>
              <a:rPr kumimoji="0" lang="en-US" alt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John’s Vision of Christ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Commissioning Him to Write</a:t>
            </a:r>
            <a:r>
              <a:rPr kumimoji="0" lang="en-US" altLang="en-US" sz="320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t>
            </a:r>
          </a:p>
        </p:txBody>
      </p:sp>
      <p:sp>
        <p:nvSpPr>
          <p:cNvPr id="32771" name="Text Box 3"/>
          <p:cNvSpPr txBox="1">
            <a:spLocks noChangeArrowheads="1"/>
          </p:cNvSpPr>
          <p:nvPr/>
        </p:nvSpPr>
        <p:spPr bwMode="auto">
          <a:xfrm>
            <a:off x="56562" y="1648500"/>
            <a:ext cx="3457575" cy="5164491"/>
          </a:xfrm>
          <a:prstGeom prst="rect">
            <a:avLst/>
          </a:prstGeom>
          <a:noFill/>
          <a:ln>
            <a:noFill/>
          </a:ln>
          <a:effectLst/>
        </p:spPr>
        <p:txBody>
          <a:bodyPr wrap="square">
            <a:spAutoFit/>
          </a:bodyPr>
          <a:lstStyle>
            <a:lvl1pPr defTabSz="152400">
              <a:tabLst>
                <a:tab pos="457200" algn="l"/>
              </a:tabLst>
              <a:defRPr>
                <a:solidFill>
                  <a:schemeClr val="tx1"/>
                </a:solidFill>
                <a:latin typeface="Arial" panose="020B0604020202020204" pitchFamily="34" charset="0"/>
              </a:defRPr>
            </a:lvl1pPr>
            <a:lvl2pPr marL="173038" indent="173038" defTabSz="152400">
              <a:tabLst>
                <a:tab pos="457200" algn="l"/>
              </a:tabLst>
              <a:defRPr>
                <a:solidFill>
                  <a:schemeClr val="tx1"/>
                </a:solidFill>
                <a:latin typeface="Arial" panose="020B0604020202020204" pitchFamily="34" charset="0"/>
              </a:defRPr>
            </a:lvl2pPr>
            <a:lvl3pPr marL="965200" defTabSz="152400">
              <a:tabLst>
                <a:tab pos="457200" algn="l"/>
              </a:tabLst>
              <a:defRPr>
                <a:solidFill>
                  <a:schemeClr val="tx1"/>
                </a:solidFill>
                <a:latin typeface="Arial" panose="020B0604020202020204" pitchFamily="34" charset="0"/>
              </a:defRPr>
            </a:lvl3pPr>
            <a:lvl4pPr defTabSz="152400">
              <a:tabLst>
                <a:tab pos="457200" algn="l"/>
              </a:tabLst>
              <a:defRPr>
                <a:solidFill>
                  <a:schemeClr val="tx1"/>
                </a:solidFill>
                <a:latin typeface="Arial" panose="020B0604020202020204" pitchFamily="34" charset="0"/>
              </a:defRPr>
            </a:lvl4pPr>
            <a:lvl5pPr defTabSz="152400">
              <a:tabLst>
                <a:tab pos="457200" algn="l"/>
              </a:tabLst>
              <a:defRPr>
                <a:solidFill>
                  <a:schemeClr val="tx1"/>
                </a:solidFill>
                <a:latin typeface="Arial" panose="020B0604020202020204" pitchFamily="34" charset="0"/>
              </a:defRPr>
            </a:lvl5pPr>
            <a:lvl6pPr defTabSz="152400" fontAlgn="base">
              <a:spcBef>
                <a:spcPct val="0"/>
              </a:spcBef>
              <a:spcAft>
                <a:spcPct val="0"/>
              </a:spcAft>
              <a:tabLst>
                <a:tab pos="457200" algn="l"/>
              </a:tabLst>
              <a:defRPr>
                <a:solidFill>
                  <a:schemeClr val="tx1"/>
                </a:solidFill>
                <a:latin typeface="Arial" panose="020B0604020202020204" pitchFamily="34" charset="0"/>
              </a:defRPr>
            </a:lvl6pPr>
            <a:lvl7pPr defTabSz="152400" fontAlgn="base">
              <a:spcBef>
                <a:spcPct val="0"/>
              </a:spcBef>
              <a:spcAft>
                <a:spcPct val="0"/>
              </a:spcAft>
              <a:tabLst>
                <a:tab pos="457200" algn="l"/>
              </a:tabLst>
              <a:defRPr>
                <a:solidFill>
                  <a:schemeClr val="tx1"/>
                </a:solidFill>
                <a:latin typeface="Arial" panose="020B0604020202020204" pitchFamily="34" charset="0"/>
              </a:defRPr>
            </a:lvl7pPr>
            <a:lvl8pPr defTabSz="152400" fontAlgn="base">
              <a:spcBef>
                <a:spcPct val="0"/>
              </a:spcBef>
              <a:spcAft>
                <a:spcPct val="0"/>
              </a:spcAft>
              <a:tabLst>
                <a:tab pos="457200" algn="l"/>
              </a:tabLst>
              <a:defRPr>
                <a:solidFill>
                  <a:schemeClr val="tx1"/>
                </a:solidFill>
                <a:latin typeface="Arial" panose="020B0604020202020204" pitchFamily="34" charset="0"/>
              </a:defRPr>
            </a:lvl8pPr>
            <a:lvl9pPr defTabSz="152400" fontAlgn="base">
              <a:spcBef>
                <a:spcPct val="0"/>
              </a:spcBef>
              <a:spcAft>
                <a:spcPct val="0"/>
              </a:spcAft>
              <a:tabLst>
                <a:tab pos="457200" algn="l"/>
              </a:tabLst>
              <a:defRPr>
                <a:solidFill>
                  <a:schemeClr val="tx1"/>
                </a:solidFill>
                <a:latin typeface="Arial" panose="020B0604020202020204" pitchFamily="34" charset="0"/>
              </a:defRPr>
            </a:lvl9pPr>
          </a:lstStyle>
          <a:p>
            <a:pPr marL="0" marR="0" lvl="0" indent="0" algn="l" defTabSz="152400" rtl="0" eaLnBrk="1" fontAlgn="base" latinLnBrk="0" hangingPunct="1">
              <a:lnSpc>
                <a:spcPct val="90000"/>
              </a:lnSpc>
              <a:spcBef>
                <a:spcPct val="0"/>
              </a:spcBef>
              <a:spcAft>
                <a:spcPct val="0"/>
              </a:spcAft>
              <a:buClrTx/>
              <a:buSzTx/>
              <a:buFontTx/>
              <a:buNone/>
              <a:tabLst>
                <a:tab pos="457200" algn="l"/>
              </a:tabLst>
              <a:defRPr/>
            </a:pPr>
            <a:r>
              <a:rPr kumimoji="0" lang="en-US" altLang="en-US" sz="28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Salutations to the Seven Churches 	(verses 4-8, 11)</a:t>
            </a:r>
          </a:p>
          <a:p>
            <a:pPr marL="687388" marR="0" lvl="1" indent="-514350" algn="l" defTabSz="152400" rtl="0" eaLnBrk="1" fontAlgn="base" latinLnBrk="0" hangingPunct="1">
              <a:lnSpc>
                <a:spcPct val="100000"/>
              </a:lnSpc>
              <a:spcBef>
                <a:spcPts val="1200"/>
              </a:spcBef>
              <a:spcAft>
                <a:spcPct val="0"/>
              </a:spcAft>
              <a:buClrTx/>
              <a:buSzTx/>
              <a:buFont typeface="+mj-lt"/>
              <a:buAutoNum type="alphaUcPeriod"/>
              <a:tabLst>
                <a:tab pos="457200" algn="l"/>
              </a:tabLst>
              <a:defRPr/>
            </a:pPr>
            <a:r>
              <a:rPr kumimoji="0" lang="en-US" alt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Grace and peace</a:t>
            </a: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(verse 4)</a:t>
            </a:r>
          </a:p>
          <a:p>
            <a:pPr marL="687388" marR="0" lvl="1" indent="-514350" algn="l" defTabSz="152400" rtl="0" eaLnBrk="1" fontAlgn="base" latinLnBrk="0" hangingPunct="1">
              <a:lnSpc>
                <a:spcPct val="100000"/>
              </a:lnSpc>
              <a:spcBef>
                <a:spcPts val="1200"/>
              </a:spcBef>
              <a:spcAft>
                <a:spcPct val="0"/>
              </a:spcAft>
              <a:buClrTx/>
              <a:buSzTx/>
              <a:buFont typeface="+mj-lt"/>
              <a:buAutoNum type="alphaUcPeriod"/>
              <a:tabLst>
                <a:tab pos="457200" algn="l"/>
              </a:tabLst>
              <a:defRPr/>
            </a:pPr>
            <a:r>
              <a:rPr kumimoji="0" lang="en-US" alt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From God and his Spirit</a:t>
            </a: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(verse 4; cf. Exodus 3:14)</a:t>
            </a:r>
          </a:p>
          <a:p>
            <a:pPr marL="687388" marR="0" lvl="1" indent="-514350" algn="l" defTabSz="152400" rtl="0" eaLnBrk="1" fontAlgn="base" latinLnBrk="0" hangingPunct="1">
              <a:lnSpc>
                <a:spcPct val="100000"/>
              </a:lnSpc>
              <a:spcBef>
                <a:spcPts val="1200"/>
              </a:spcBef>
              <a:spcAft>
                <a:spcPct val="0"/>
              </a:spcAft>
              <a:buClrTx/>
              <a:buSzTx/>
              <a:buFont typeface="+mj-lt"/>
              <a:buAutoNum type="alphaUcPeriod"/>
              <a:tabLst>
                <a:tab pos="457200" algn="l"/>
              </a:tabLst>
              <a:defRPr/>
            </a:pPr>
            <a:r>
              <a:rPr kumimoji="0" lang="en-US" altLang="en-US" sz="28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From Christ</a:t>
            </a: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a:t>
            </a:r>
            <a:b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br>
            <a:r>
              <a:rPr kumimoji="0" lang="en-US" altLang="en-US" sz="28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(verses 5-8)</a:t>
            </a:r>
          </a:p>
        </p:txBody>
      </p:sp>
      <p:sp>
        <p:nvSpPr>
          <p:cNvPr id="4" name="Rectangle 3"/>
          <p:cNvSpPr/>
          <p:nvPr/>
        </p:nvSpPr>
        <p:spPr bwMode="auto">
          <a:xfrm>
            <a:off x="0" y="0"/>
            <a:ext cx="9144000" cy="38100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a:t>
            </a:r>
          </a:p>
        </p:txBody>
      </p:sp>
      <p:sp>
        <p:nvSpPr>
          <p:cNvPr id="2" name="Slide Number Placeholder 1">
            <a:extLst>
              <a:ext uri="{FF2B5EF4-FFF2-40B4-BE49-F238E27FC236}">
                <a16:creationId xmlns:a16="http://schemas.microsoft.com/office/drawing/2014/main" id="{C4F750EB-3763-4661-8454-C27CACA10911}"/>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33</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pic>
        <p:nvPicPr>
          <p:cNvPr id="6" name="Picture 2" descr="http://visualunit.files.wordpress.com/2013/10/rev_map.png?w=412&amp;h=292">
            <a:extLst>
              <a:ext uri="{FF2B5EF4-FFF2-40B4-BE49-F238E27FC236}">
                <a16:creationId xmlns:a16="http://schemas.microsoft.com/office/drawing/2014/main" id="{C67F51E9-C999-4C46-8054-369DBEA40BF9}"/>
              </a:ext>
            </a:extLst>
          </p:cNvPr>
          <p:cNvPicPr>
            <a:picLocks noChangeAspect="1" noChangeArrowheads="1"/>
          </p:cNvPicPr>
          <p:nvPr/>
        </p:nvPicPr>
        <p:blipFill>
          <a:blip r:embed="rId2" cstate="print"/>
          <a:srcRect/>
          <a:stretch>
            <a:fillRect/>
          </a:stretch>
        </p:blipFill>
        <p:spPr bwMode="auto">
          <a:xfrm>
            <a:off x="3457575" y="2139713"/>
            <a:ext cx="4876800" cy="4038600"/>
          </a:xfrm>
          <a:prstGeom prst="rect">
            <a:avLst/>
          </a:prstGeom>
          <a:noFill/>
        </p:spPr>
      </p:pic>
    </p:spTree>
    <p:extLst>
      <p:ext uri="{BB962C8B-B14F-4D97-AF65-F5344CB8AC3E}">
        <p14:creationId xmlns:p14="http://schemas.microsoft.com/office/powerpoint/2010/main" val="313840516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p:cNvSpPr>
          <p:nvPr/>
        </p:nvSpPr>
        <p:spPr bwMode="auto">
          <a:xfrm>
            <a:off x="1616844" y="521686"/>
            <a:ext cx="5986511" cy="1077218"/>
          </a:xfrm>
          <a:prstGeom prst="rect">
            <a:avLst/>
          </a:prstGeom>
          <a:noFill/>
          <a:ln>
            <a:noFill/>
          </a:ln>
          <a:effectLst/>
        </p:spPr>
        <p:txBody>
          <a:bodyPr wrap="none"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320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t>
            </a:r>
            <a:r>
              <a:rPr kumimoji="0" lang="en-US" alt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John’s Vision of Christ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32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Commissioning Him to Write</a:t>
            </a:r>
            <a:r>
              <a:rPr kumimoji="0" lang="en-US" altLang="en-US" sz="320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a:t>
            </a:r>
          </a:p>
        </p:txBody>
      </p:sp>
      <p:sp>
        <p:nvSpPr>
          <p:cNvPr id="32771" name="Text Box 3"/>
          <p:cNvSpPr txBox="1">
            <a:spLocks noChangeArrowheads="1"/>
          </p:cNvSpPr>
          <p:nvPr/>
        </p:nvSpPr>
        <p:spPr bwMode="auto">
          <a:xfrm>
            <a:off x="114300" y="1594271"/>
            <a:ext cx="3657600" cy="5209118"/>
          </a:xfrm>
          <a:prstGeom prst="rect">
            <a:avLst/>
          </a:prstGeom>
          <a:noFill/>
          <a:ln>
            <a:noFill/>
          </a:ln>
          <a:effectLst/>
        </p:spPr>
        <p:txBody>
          <a:bodyPr wrap="square">
            <a:spAutoFit/>
          </a:bodyPr>
          <a:lstStyle>
            <a:lvl1pPr defTabSz="152400">
              <a:tabLst>
                <a:tab pos="457200" algn="l"/>
              </a:tabLst>
              <a:defRPr>
                <a:solidFill>
                  <a:schemeClr val="tx1"/>
                </a:solidFill>
                <a:latin typeface="Arial" panose="020B0604020202020204" pitchFamily="34" charset="0"/>
              </a:defRPr>
            </a:lvl1pPr>
            <a:lvl2pPr marL="173038" indent="173038" defTabSz="152400">
              <a:tabLst>
                <a:tab pos="457200" algn="l"/>
              </a:tabLst>
              <a:defRPr>
                <a:solidFill>
                  <a:schemeClr val="tx1"/>
                </a:solidFill>
                <a:latin typeface="Arial" panose="020B0604020202020204" pitchFamily="34" charset="0"/>
              </a:defRPr>
            </a:lvl2pPr>
            <a:lvl3pPr marL="965200" defTabSz="152400">
              <a:tabLst>
                <a:tab pos="457200" algn="l"/>
              </a:tabLst>
              <a:defRPr>
                <a:solidFill>
                  <a:schemeClr val="tx1"/>
                </a:solidFill>
                <a:latin typeface="Arial" panose="020B0604020202020204" pitchFamily="34" charset="0"/>
              </a:defRPr>
            </a:lvl3pPr>
            <a:lvl4pPr defTabSz="152400">
              <a:tabLst>
                <a:tab pos="457200" algn="l"/>
              </a:tabLst>
              <a:defRPr>
                <a:solidFill>
                  <a:schemeClr val="tx1"/>
                </a:solidFill>
                <a:latin typeface="Arial" panose="020B0604020202020204" pitchFamily="34" charset="0"/>
              </a:defRPr>
            </a:lvl4pPr>
            <a:lvl5pPr defTabSz="152400">
              <a:tabLst>
                <a:tab pos="457200" algn="l"/>
              </a:tabLst>
              <a:defRPr>
                <a:solidFill>
                  <a:schemeClr val="tx1"/>
                </a:solidFill>
                <a:latin typeface="Arial" panose="020B0604020202020204" pitchFamily="34" charset="0"/>
              </a:defRPr>
            </a:lvl5pPr>
            <a:lvl6pPr defTabSz="152400" fontAlgn="base">
              <a:spcBef>
                <a:spcPct val="0"/>
              </a:spcBef>
              <a:spcAft>
                <a:spcPct val="0"/>
              </a:spcAft>
              <a:tabLst>
                <a:tab pos="457200" algn="l"/>
              </a:tabLst>
              <a:defRPr>
                <a:solidFill>
                  <a:schemeClr val="tx1"/>
                </a:solidFill>
                <a:latin typeface="Arial" panose="020B0604020202020204" pitchFamily="34" charset="0"/>
              </a:defRPr>
            </a:lvl6pPr>
            <a:lvl7pPr defTabSz="152400" fontAlgn="base">
              <a:spcBef>
                <a:spcPct val="0"/>
              </a:spcBef>
              <a:spcAft>
                <a:spcPct val="0"/>
              </a:spcAft>
              <a:tabLst>
                <a:tab pos="457200" algn="l"/>
              </a:tabLst>
              <a:defRPr>
                <a:solidFill>
                  <a:schemeClr val="tx1"/>
                </a:solidFill>
                <a:latin typeface="Arial" panose="020B0604020202020204" pitchFamily="34" charset="0"/>
              </a:defRPr>
            </a:lvl7pPr>
            <a:lvl8pPr defTabSz="152400" fontAlgn="base">
              <a:spcBef>
                <a:spcPct val="0"/>
              </a:spcBef>
              <a:spcAft>
                <a:spcPct val="0"/>
              </a:spcAft>
              <a:tabLst>
                <a:tab pos="457200" algn="l"/>
              </a:tabLst>
              <a:defRPr>
                <a:solidFill>
                  <a:schemeClr val="tx1"/>
                </a:solidFill>
                <a:latin typeface="Arial" panose="020B0604020202020204" pitchFamily="34" charset="0"/>
              </a:defRPr>
            </a:lvl8pPr>
            <a:lvl9pPr defTabSz="152400" fontAlgn="base">
              <a:spcBef>
                <a:spcPct val="0"/>
              </a:spcBef>
              <a:spcAft>
                <a:spcPct val="0"/>
              </a:spcAft>
              <a:tabLst>
                <a:tab pos="457200" algn="l"/>
              </a:tabLst>
              <a:defRPr>
                <a:solidFill>
                  <a:schemeClr val="tx1"/>
                </a:solidFill>
                <a:latin typeface="Arial" panose="020B0604020202020204" pitchFamily="34" charset="0"/>
              </a:defRPr>
            </a:lvl9pPr>
          </a:lstStyle>
          <a:p>
            <a:pPr marL="0" marR="0" lvl="0" indent="0" algn="l" defTabSz="152400" rtl="0" eaLnBrk="1" fontAlgn="base" latinLnBrk="0" hangingPunct="1">
              <a:lnSpc>
                <a:spcPct val="90000"/>
              </a:lnSpc>
              <a:spcBef>
                <a:spcPct val="0"/>
              </a:spcBef>
              <a:spcAft>
                <a:spcPct val="0"/>
              </a:spcAft>
              <a:buClrTx/>
              <a:buSzTx/>
              <a:buFontTx/>
              <a:buNone/>
              <a:tabLst>
                <a:tab pos="457200" algn="l"/>
              </a:tabLst>
              <a:defRPr/>
            </a:pPr>
            <a:r>
              <a:rPr kumimoji="0" lang="en-US" altLang="en-US" sz="25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Salutations to the Seven Churches 	(verses 4-8, 11)</a:t>
            </a:r>
          </a:p>
          <a:p>
            <a:pPr marL="687388" marR="0" lvl="1" indent="-514350" algn="l" defTabSz="152400" rtl="0" eaLnBrk="1" fontAlgn="base" latinLnBrk="0" hangingPunct="1">
              <a:lnSpc>
                <a:spcPct val="100000"/>
              </a:lnSpc>
              <a:spcBef>
                <a:spcPts val="1200"/>
              </a:spcBef>
              <a:spcAft>
                <a:spcPct val="0"/>
              </a:spcAft>
              <a:buClrTx/>
              <a:buSzTx/>
              <a:buFont typeface="+mj-lt"/>
              <a:buAutoNum type="alphaUcPeriod"/>
              <a:tabLst>
                <a:tab pos="457200" algn="l"/>
              </a:tabLst>
              <a:defRPr/>
            </a:pPr>
            <a:r>
              <a:rPr kumimoji="0" lang="en-US" altLang="en-US" sz="25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Grace and peace</a:t>
            </a:r>
            <a:r>
              <a:rPr kumimoji="0" lang="en-US" altLang="en-US" sz="25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(verse 4)</a:t>
            </a:r>
          </a:p>
          <a:p>
            <a:pPr marL="687388" marR="0" lvl="1" indent="-514350" algn="l" defTabSz="152400" rtl="0" eaLnBrk="1" fontAlgn="base" latinLnBrk="0" hangingPunct="1">
              <a:lnSpc>
                <a:spcPct val="100000"/>
              </a:lnSpc>
              <a:spcBef>
                <a:spcPts val="1200"/>
              </a:spcBef>
              <a:spcAft>
                <a:spcPct val="0"/>
              </a:spcAft>
              <a:buClrTx/>
              <a:buSzTx/>
              <a:buFont typeface="+mj-lt"/>
              <a:buAutoNum type="alphaUcPeriod"/>
              <a:tabLst>
                <a:tab pos="457200" algn="l"/>
              </a:tabLst>
              <a:defRPr/>
            </a:pPr>
            <a:r>
              <a:rPr kumimoji="0" lang="en-US" altLang="en-US" sz="25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From God </a:t>
            </a:r>
            <a:r>
              <a:rPr kumimoji="0" lang="en-US" altLang="en-US" sz="25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(verse 4; cf. Exodus 3:14)</a:t>
            </a:r>
          </a:p>
          <a:p>
            <a:pPr marL="687388" marR="0" lvl="1" indent="-514350" algn="l" defTabSz="152400" rtl="0" eaLnBrk="1" fontAlgn="base" latinLnBrk="0" hangingPunct="1">
              <a:lnSpc>
                <a:spcPct val="100000"/>
              </a:lnSpc>
              <a:spcBef>
                <a:spcPts val="1200"/>
              </a:spcBef>
              <a:spcAft>
                <a:spcPct val="0"/>
              </a:spcAft>
              <a:buClrTx/>
              <a:buSzTx/>
              <a:buFont typeface="+mj-lt"/>
              <a:buAutoNum type="alphaUcPeriod"/>
              <a:tabLst>
                <a:tab pos="457200" algn="l"/>
              </a:tabLst>
              <a:defRPr/>
            </a:pPr>
            <a:r>
              <a:rPr lang="en-US" altLang="en-US" sz="2500" i="1" dirty="0">
                <a:cs typeface="Arial" panose="020B0604020202020204" pitchFamily="34" charset="0"/>
              </a:rPr>
              <a:t>Seven Spirits</a:t>
            </a:r>
            <a:r>
              <a:rPr lang="en-US" altLang="en-US" sz="2500" dirty="0">
                <a:cs typeface="Arial" panose="020B0604020202020204" pitchFamily="34" charset="0"/>
              </a:rPr>
              <a:t> (verse 4; John 16:13)</a:t>
            </a:r>
            <a:endParaRPr kumimoji="0" lang="en-US" altLang="en-US" sz="2500" b="0" i="0" u="none" strike="noStrike" kern="1200" cap="none" spc="0" normalizeH="0" baseline="0" noProof="0" dirty="0">
              <a:ln>
                <a:noFill/>
              </a:ln>
              <a:effectLst/>
              <a:uLnTx/>
              <a:uFillTx/>
              <a:cs typeface="Arial" panose="020B0604020202020204" pitchFamily="34" charset="0"/>
            </a:endParaRPr>
          </a:p>
          <a:p>
            <a:pPr marL="687388" marR="0" lvl="1" indent="-514350" algn="l" defTabSz="152400" rtl="0" eaLnBrk="1" fontAlgn="base" latinLnBrk="0" hangingPunct="1">
              <a:lnSpc>
                <a:spcPct val="100000"/>
              </a:lnSpc>
              <a:spcBef>
                <a:spcPts val="1200"/>
              </a:spcBef>
              <a:spcAft>
                <a:spcPct val="0"/>
              </a:spcAft>
              <a:buClrTx/>
              <a:buSzTx/>
              <a:buFont typeface="+mj-lt"/>
              <a:buAutoNum type="alphaUcPeriod"/>
              <a:tabLst>
                <a:tab pos="457200" algn="l"/>
              </a:tabLst>
              <a:defRPr/>
            </a:pPr>
            <a:r>
              <a:rPr kumimoji="0" lang="en-US" altLang="en-US" sz="2500" b="0" i="1"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From Christ</a:t>
            </a:r>
            <a:r>
              <a:rPr kumimoji="0" lang="en-US" altLang="en-US" sz="25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 </a:t>
            </a:r>
            <a:br>
              <a:rPr kumimoji="0" lang="en-US" altLang="en-US" sz="25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br>
            <a:r>
              <a:rPr kumimoji="0" lang="en-US" altLang="en-US" sz="2500" b="0"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(verses 5-8)</a:t>
            </a: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Revelation 1</a:t>
            </a:r>
          </a:p>
        </p:txBody>
      </p:sp>
      <p:sp>
        <p:nvSpPr>
          <p:cNvPr id="2" name="Slide Number Placeholder 1">
            <a:extLst>
              <a:ext uri="{FF2B5EF4-FFF2-40B4-BE49-F238E27FC236}">
                <a16:creationId xmlns:a16="http://schemas.microsoft.com/office/drawing/2014/main" id="{C4F750EB-3763-4661-8454-C27CACA10911}"/>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A5615BA9-689B-4940-B8A1-D0153F61312A}"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34</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
        <p:nvSpPr>
          <p:cNvPr id="7" name="Text Box 3">
            <a:extLst>
              <a:ext uri="{FF2B5EF4-FFF2-40B4-BE49-F238E27FC236}">
                <a16:creationId xmlns:a16="http://schemas.microsoft.com/office/drawing/2014/main" id="{358FF9E7-1747-4C82-B94C-45EC58DF9775}"/>
              </a:ext>
            </a:extLst>
          </p:cNvPr>
          <p:cNvSpPr txBox="1">
            <a:spLocks noChangeArrowheads="1"/>
          </p:cNvSpPr>
          <p:nvPr/>
        </p:nvSpPr>
        <p:spPr bwMode="auto">
          <a:xfrm>
            <a:off x="3771900" y="2109439"/>
            <a:ext cx="4194717" cy="480131"/>
          </a:xfrm>
          <a:prstGeom prst="rect">
            <a:avLst/>
          </a:prstGeom>
          <a:noFill/>
          <a:ln>
            <a:noFill/>
          </a:ln>
          <a:effectLst/>
        </p:spPr>
        <p:txBody>
          <a:bodyPr wrap="square">
            <a:spAutoFit/>
          </a:bodyPr>
          <a:lstStyle>
            <a:lvl1pPr defTabSz="152400">
              <a:tabLst>
                <a:tab pos="457200" algn="l"/>
              </a:tabLst>
              <a:defRPr>
                <a:solidFill>
                  <a:schemeClr val="tx1"/>
                </a:solidFill>
                <a:latin typeface="Arial" panose="020B0604020202020204" pitchFamily="34" charset="0"/>
              </a:defRPr>
            </a:lvl1pPr>
            <a:lvl2pPr marL="173038" indent="173038" defTabSz="152400">
              <a:tabLst>
                <a:tab pos="457200" algn="l"/>
              </a:tabLst>
              <a:defRPr>
                <a:solidFill>
                  <a:schemeClr val="tx1"/>
                </a:solidFill>
                <a:latin typeface="Arial" panose="020B0604020202020204" pitchFamily="34" charset="0"/>
              </a:defRPr>
            </a:lvl2pPr>
            <a:lvl3pPr marL="965200" defTabSz="152400">
              <a:tabLst>
                <a:tab pos="457200" algn="l"/>
              </a:tabLst>
              <a:defRPr>
                <a:solidFill>
                  <a:schemeClr val="tx1"/>
                </a:solidFill>
                <a:latin typeface="Arial" panose="020B0604020202020204" pitchFamily="34" charset="0"/>
              </a:defRPr>
            </a:lvl3pPr>
            <a:lvl4pPr defTabSz="152400">
              <a:tabLst>
                <a:tab pos="457200" algn="l"/>
              </a:tabLst>
              <a:defRPr>
                <a:solidFill>
                  <a:schemeClr val="tx1"/>
                </a:solidFill>
                <a:latin typeface="Arial" panose="020B0604020202020204" pitchFamily="34" charset="0"/>
              </a:defRPr>
            </a:lvl4pPr>
            <a:lvl5pPr defTabSz="152400">
              <a:tabLst>
                <a:tab pos="457200" algn="l"/>
              </a:tabLst>
              <a:defRPr>
                <a:solidFill>
                  <a:schemeClr val="tx1"/>
                </a:solidFill>
                <a:latin typeface="Arial" panose="020B0604020202020204" pitchFamily="34" charset="0"/>
              </a:defRPr>
            </a:lvl5pPr>
            <a:lvl6pPr defTabSz="152400" fontAlgn="base">
              <a:spcBef>
                <a:spcPct val="0"/>
              </a:spcBef>
              <a:spcAft>
                <a:spcPct val="0"/>
              </a:spcAft>
              <a:tabLst>
                <a:tab pos="457200" algn="l"/>
              </a:tabLst>
              <a:defRPr>
                <a:solidFill>
                  <a:schemeClr val="tx1"/>
                </a:solidFill>
                <a:latin typeface="Arial" panose="020B0604020202020204" pitchFamily="34" charset="0"/>
              </a:defRPr>
            </a:lvl6pPr>
            <a:lvl7pPr defTabSz="152400" fontAlgn="base">
              <a:spcBef>
                <a:spcPct val="0"/>
              </a:spcBef>
              <a:spcAft>
                <a:spcPct val="0"/>
              </a:spcAft>
              <a:tabLst>
                <a:tab pos="457200" algn="l"/>
              </a:tabLst>
              <a:defRPr>
                <a:solidFill>
                  <a:schemeClr val="tx1"/>
                </a:solidFill>
                <a:latin typeface="Arial" panose="020B0604020202020204" pitchFamily="34" charset="0"/>
              </a:defRPr>
            </a:lvl7pPr>
            <a:lvl8pPr defTabSz="152400" fontAlgn="base">
              <a:spcBef>
                <a:spcPct val="0"/>
              </a:spcBef>
              <a:spcAft>
                <a:spcPct val="0"/>
              </a:spcAft>
              <a:tabLst>
                <a:tab pos="457200" algn="l"/>
              </a:tabLst>
              <a:defRPr>
                <a:solidFill>
                  <a:schemeClr val="tx1"/>
                </a:solidFill>
                <a:latin typeface="Arial" panose="020B0604020202020204" pitchFamily="34" charset="0"/>
              </a:defRPr>
            </a:lvl8pPr>
            <a:lvl9pPr defTabSz="152400" fontAlgn="base">
              <a:spcBef>
                <a:spcPct val="0"/>
              </a:spcBef>
              <a:spcAft>
                <a:spcPct val="0"/>
              </a:spcAft>
              <a:tabLst>
                <a:tab pos="457200" algn="l"/>
              </a:tabLst>
              <a:defRPr>
                <a:solidFill>
                  <a:schemeClr val="tx1"/>
                </a:solidFill>
                <a:latin typeface="Arial" panose="020B0604020202020204" pitchFamily="34" charset="0"/>
              </a:defRPr>
            </a:lvl9pPr>
          </a:lstStyle>
          <a:p>
            <a:pPr marL="0" marR="0" lvl="0" indent="0" algn="l" defTabSz="152400" rtl="0" eaLnBrk="1" fontAlgn="base" latinLnBrk="0" hangingPunct="1">
              <a:lnSpc>
                <a:spcPct val="90000"/>
              </a:lnSpc>
              <a:spcBef>
                <a:spcPct val="0"/>
              </a:spcBef>
              <a:spcAft>
                <a:spcPct val="0"/>
              </a:spcAft>
              <a:buClrTx/>
              <a:buSzTx/>
              <a:buFontTx/>
              <a:buNone/>
              <a:tabLst>
                <a:tab pos="457200" algn="l"/>
              </a:tabLst>
              <a:defRPr/>
            </a:pPr>
            <a:r>
              <a:rPr kumimoji="0" lang="en-US" altLang="en-US"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a:t>
            </a:r>
          </a:p>
        </p:txBody>
      </p:sp>
      <p:sp>
        <p:nvSpPr>
          <p:cNvPr id="5" name="Speech Bubble: Rectangle 4">
            <a:extLst>
              <a:ext uri="{FF2B5EF4-FFF2-40B4-BE49-F238E27FC236}">
                <a16:creationId xmlns:a16="http://schemas.microsoft.com/office/drawing/2014/main" id="{ABFF08DB-BC61-4A74-81A9-8402B8B9256B}"/>
              </a:ext>
            </a:extLst>
          </p:cNvPr>
          <p:cNvSpPr/>
          <p:nvPr/>
        </p:nvSpPr>
        <p:spPr>
          <a:xfrm>
            <a:off x="4114800" y="2043217"/>
            <a:ext cx="2813901" cy="3748719"/>
          </a:xfrm>
          <a:prstGeom prst="wedgeRectCallout">
            <a:avLst>
              <a:gd name="adj1" fmla="val -96127"/>
              <a:gd name="adj2" fmla="val -45073"/>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p>
            <a:pPr lvl="0" defTabSz="152400" fontAlgn="base">
              <a:lnSpc>
                <a:spcPct val="90000"/>
              </a:lnSpc>
              <a:spcBef>
                <a:spcPct val="0"/>
              </a:spcBef>
              <a:spcAft>
                <a:spcPct val="0"/>
              </a:spcAft>
              <a:tabLst>
                <a:tab pos="457200" algn="l"/>
              </a:tabLst>
              <a:defRPr/>
            </a:pPr>
            <a:r>
              <a:rPr lang="en-US" altLang="en-US" sz="2400" u="sng" dirty="0">
                <a:solidFill>
                  <a:prstClr val="white"/>
                </a:solidFill>
                <a:latin typeface="Arial" panose="020B0604020202020204" pitchFamily="34" charset="0"/>
                <a:cs typeface="Arial" panose="020B0604020202020204" pitchFamily="34" charset="0"/>
              </a:rPr>
              <a:t>Seven Churches</a:t>
            </a:r>
            <a:r>
              <a:rPr lang="en-US" altLang="en-US" sz="2400" dirty="0">
                <a:solidFill>
                  <a:prstClr val="white"/>
                </a:solidFill>
                <a:latin typeface="Arial" panose="020B0604020202020204" pitchFamily="34" charset="0"/>
                <a:cs typeface="Arial" panose="020B0604020202020204" pitchFamily="34" charset="0"/>
              </a:rPr>
              <a:t>:</a:t>
            </a:r>
          </a:p>
          <a:p>
            <a:pPr lvl="0" fontAlgn="base">
              <a:lnSpc>
                <a:spcPct val="90000"/>
              </a:lnSpc>
              <a:spcBef>
                <a:spcPct val="0"/>
              </a:spcBef>
              <a:spcAft>
                <a:spcPct val="0"/>
              </a:spcAft>
            </a:pPr>
            <a:r>
              <a:rPr lang="en-US" altLang="en-US" sz="2400" dirty="0">
                <a:solidFill>
                  <a:prstClr val="white"/>
                </a:solidFill>
                <a:latin typeface="Arial" panose="020B0604020202020204" pitchFamily="34" charset="0"/>
                <a:cs typeface="Arial" panose="020B0604020202020204" pitchFamily="34" charset="0"/>
              </a:rPr>
              <a:t>7 implies perfection – Universal in application</a:t>
            </a:r>
            <a:r>
              <a:rPr lang="en-US" altLang="en-US" sz="2400" dirty="0">
                <a:solidFill>
                  <a:prstClr val="white"/>
                </a:solidFill>
                <a:cs typeface="Arial" panose="020B0604020202020204" pitchFamily="34" charset="0"/>
              </a:rPr>
              <a:t>. </a:t>
            </a:r>
          </a:p>
          <a:p>
            <a:pPr lvl="0" fontAlgn="base">
              <a:lnSpc>
                <a:spcPct val="90000"/>
              </a:lnSpc>
              <a:spcBef>
                <a:spcPct val="0"/>
              </a:spcBef>
              <a:spcAft>
                <a:spcPct val="0"/>
              </a:spcAft>
            </a:pPr>
            <a:r>
              <a:rPr lang="en-US" altLang="en-US" sz="2400" dirty="0">
                <a:solidFill>
                  <a:prstClr val="white"/>
                </a:solidFill>
                <a:cs typeface="Arial" panose="020B0604020202020204" pitchFamily="34" charset="0"/>
              </a:rPr>
              <a:t>– There were at least three other churches in Asia: Troas (Acts 20:5), Hierapolis (Colossians 4:13), and Colossae (Colossians 1:2).</a:t>
            </a:r>
            <a:endParaRPr lang="en-US" sz="2400" dirty="0"/>
          </a:p>
        </p:txBody>
      </p:sp>
    </p:spTree>
    <p:extLst>
      <p:ext uri="{BB962C8B-B14F-4D97-AF65-F5344CB8AC3E}">
        <p14:creationId xmlns:p14="http://schemas.microsoft.com/office/powerpoint/2010/main" val="176464812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28650" y="677042"/>
            <a:ext cx="7886700" cy="701731"/>
          </a:xfrm>
          <a:noFill/>
        </p:spPr>
        <p:txBody>
          <a:bodyPr anchor="ctr">
            <a:spAutoFit/>
          </a:bodyPr>
          <a:lstStyle/>
          <a:p>
            <a:r>
              <a:rPr lang="en-US" altLang="en-US" b="1" dirty="0">
                <a:solidFill>
                  <a:schemeClr val="tx1"/>
                </a:solidFill>
                <a:latin typeface="Arial" panose="020B0604020202020204" pitchFamily="34" charset="0"/>
                <a:cs typeface="Arial" panose="020B0604020202020204" pitchFamily="34" charset="0"/>
              </a:rPr>
              <a:t>Can It Be Understood?</a:t>
            </a:r>
          </a:p>
        </p:txBody>
      </p:sp>
      <p:sp>
        <p:nvSpPr>
          <p:cNvPr id="8195" name="Rectangle 3"/>
          <p:cNvSpPr>
            <a:spLocks noGrp="1" noChangeArrowheads="1"/>
          </p:cNvSpPr>
          <p:nvPr>
            <p:ph idx="1"/>
          </p:nvPr>
        </p:nvSpPr>
        <p:spPr>
          <a:xfrm>
            <a:off x="457200" y="1828800"/>
            <a:ext cx="8229600" cy="4286302"/>
          </a:xfrm>
          <a:noFill/>
        </p:spPr>
        <p:txBody>
          <a:bodyPr>
            <a:spAutoFit/>
          </a:bodyPr>
          <a:lstStyle/>
          <a:p>
            <a:pPr marL="0" indent="0">
              <a:buNone/>
            </a:pPr>
            <a:r>
              <a:rPr lang="en-US" sz="3200" b="1" dirty="0">
                <a:solidFill>
                  <a:schemeClr val="tx1"/>
                </a:solidFill>
              </a:rPr>
              <a:t>Revelation 22:6, </a:t>
            </a:r>
            <a:r>
              <a:rPr lang="en-US" sz="3200" b="1" i="1" dirty="0">
                <a:solidFill>
                  <a:schemeClr val="tx1"/>
                </a:solidFill>
              </a:rPr>
              <a:t>“ And he said unto me, These words are faithful and true: and the Lord, the God of the spirits of the prophets, sent his angels to show unto his servants the things which must shortly come to pass.”</a:t>
            </a:r>
          </a:p>
          <a:p>
            <a:pPr marL="0" indent="0">
              <a:buNone/>
            </a:pPr>
            <a:endParaRPr lang="en-US" sz="3200" b="1" i="1" dirty="0">
              <a:solidFill>
                <a:schemeClr val="tx1"/>
              </a:solidFill>
            </a:endParaRPr>
          </a:p>
          <a:p>
            <a:pPr marL="0" indent="0">
              <a:buNone/>
            </a:pPr>
            <a:r>
              <a:rPr lang="en-US" sz="3200" b="1" dirty="0">
                <a:solidFill>
                  <a:schemeClr val="tx1"/>
                </a:solidFill>
              </a:rPr>
              <a:t>Revelation 22:7, </a:t>
            </a:r>
            <a:r>
              <a:rPr lang="en-US" sz="3200" b="1" i="1" dirty="0">
                <a:solidFill>
                  <a:schemeClr val="tx1"/>
                </a:solidFill>
              </a:rPr>
              <a:t>“And behold, I come quickly. Blessed is he that keepeth the words of the prophecy of this book.”</a:t>
            </a:r>
          </a:p>
        </p:txBody>
      </p:sp>
      <p:sp>
        <p:nvSpPr>
          <p:cNvPr id="2" name="Slide Number Placeholder 1">
            <a:extLst>
              <a:ext uri="{FF2B5EF4-FFF2-40B4-BE49-F238E27FC236}">
                <a16:creationId xmlns:a16="http://schemas.microsoft.com/office/drawing/2014/main" id="{ED0D2219-52BB-4D1A-A4F6-9B5908ECC831}"/>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71DD7C3C-26EA-48D1-89DB-82086917E937}"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4</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75247088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fade">
                                      <p:cBhvr>
                                        <p:cTn id="7" dur="1000"/>
                                        <p:tgtEl>
                                          <p:spTgt spid="8195">
                                            <p:txEl>
                                              <p:pRg st="0" end="0"/>
                                            </p:txEl>
                                          </p:spTgt>
                                        </p:tgtEl>
                                      </p:cBhvr>
                                    </p:animEffect>
                                    <p:anim calcmode="lin" valueType="num">
                                      <p:cBhvr>
                                        <p:cTn id="8" dur="1000" fill="hold"/>
                                        <p:tgtEl>
                                          <p:spTgt spid="819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19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195">
                                            <p:txEl>
                                              <p:pRg st="2" end="2"/>
                                            </p:txEl>
                                          </p:spTgt>
                                        </p:tgtEl>
                                        <p:attrNameLst>
                                          <p:attrName>style.visibility</p:attrName>
                                        </p:attrNameLst>
                                      </p:cBhvr>
                                      <p:to>
                                        <p:strVal val="visible"/>
                                      </p:to>
                                    </p:set>
                                    <p:animEffect transition="in" filter="fade">
                                      <p:cBhvr>
                                        <p:cTn id="14" dur="1000"/>
                                        <p:tgtEl>
                                          <p:spTgt spid="8195">
                                            <p:txEl>
                                              <p:pRg st="2" end="2"/>
                                            </p:txEl>
                                          </p:spTgt>
                                        </p:tgtEl>
                                      </p:cBhvr>
                                    </p:animEffect>
                                    <p:anim calcmode="lin" valueType="num">
                                      <p:cBhvr>
                                        <p:cTn id="15" dur="1000" fill="hold"/>
                                        <p:tgtEl>
                                          <p:spTgt spid="819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819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28650" y="677042"/>
            <a:ext cx="7886700" cy="701731"/>
          </a:xfrm>
          <a:noFill/>
        </p:spPr>
        <p:txBody>
          <a:bodyPr anchor="ctr">
            <a:spAutoFit/>
          </a:bodyPr>
          <a:lstStyle/>
          <a:p>
            <a:r>
              <a:rPr lang="en-US" altLang="en-US" b="1" dirty="0">
                <a:solidFill>
                  <a:schemeClr val="tx1"/>
                </a:solidFill>
                <a:latin typeface="Arial" panose="020B0604020202020204" pitchFamily="34" charset="0"/>
                <a:cs typeface="Arial" panose="020B0604020202020204" pitchFamily="34" charset="0"/>
              </a:rPr>
              <a:t>Can It Be Understood?</a:t>
            </a:r>
          </a:p>
        </p:txBody>
      </p:sp>
      <p:sp>
        <p:nvSpPr>
          <p:cNvPr id="8195" name="Rectangle 3"/>
          <p:cNvSpPr>
            <a:spLocks noGrp="1" noChangeArrowheads="1"/>
          </p:cNvSpPr>
          <p:nvPr>
            <p:ph idx="1"/>
          </p:nvPr>
        </p:nvSpPr>
        <p:spPr>
          <a:xfrm>
            <a:off x="457200" y="1442298"/>
            <a:ext cx="8229600" cy="5377882"/>
          </a:xfrm>
          <a:noFill/>
        </p:spPr>
        <p:txBody>
          <a:bodyPr>
            <a:spAutoFit/>
          </a:bodyPr>
          <a:lstStyle/>
          <a:p>
            <a:r>
              <a:rPr lang="en-US" sz="3200" b="1" dirty="0">
                <a:solidFill>
                  <a:schemeClr val="tx1"/>
                </a:solidFill>
              </a:rPr>
              <a:t>Revelation 22:10</a:t>
            </a:r>
            <a:r>
              <a:rPr lang="en-US" sz="3200" dirty="0">
                <a:solidFill>
                  <a:schemeClr val="tx1"/>
                </a:solidFill>
              </a:rPr>
              <a:t>, </a:t>
            </a:r>
            <a:r>
              <a:rPr lang="en-US" sz="3200" i="1" dirty="0">
                <a:solidFill>
                  <a:schemeClr val="tx1"/>
                </a:solidFill>
              </a:rPr>
              <a:t>“</a:t>
            </a:r>
            <a:r>
              <a:rPr lang="en-US" sz="3200" b="1" i="1" dirty="0">
                <a:solidFill>
                  <a:schemeClr val="tx1"/>
                </a:solidFill>
              </a:rPr>
              <a:t>And he saith unto me, Seal not up the words of the prophecy of this book; for the time is at hand</a:t>
            </a:r>
            <a:r>
              <a:rPr lang="en-US" sz="3200" i="1" dirty="0">
                <a:solidFill>
                  <a:schemeClr val="tx1"/>
                </a:solidFill>
              </a:rPr>
              <a:t>.”</a:t>
            </a:r>
          </a:p>
          <a:p>
            <a:pPr marL="0" indent="0">
              <a:buNone/>
            </a:pPr>
            <a:endParaRPr lang="en-US" sz="3200" b="1" i="1" dirty="0">
              <a:solidFill>
                <a:schemeClr val="tx1"/>
              </a:solidFill>
            </a:endParaRPr>
          </a:p>
          <a:p>
            <a:r>
              <a:rPr lang="en-US" sz="3200" b="1" dirty="0">
                <a:solidFill>
                  <a:schemeClr val="tx1"/>
                </a:solidFill>
              </a:rPr>
              <a:t>Revelation 22:12</a:t>
            </a:r>
            <a:r>
              <a:rPr lang="en-US" sz="3200" dirty="0">
                <a:solidFill>
                  <a:schemeClr val="tx1"/>
                </a:solidFill>
              </a:rPr>
              <a:t>, </a:t>
            </a:r>
            <a:r>
              <a:rPr lang="en-US" sz="3200" i="1" dirty="0">
                <a:solidFill>
                  <a:schemeClr val="tx1"/>
                </a:solidFill>
              </a:rPr>
              <a:t>“</a:t>
            </a:r>
            <a:r>
              <a:rPr lang="en-US" sz="3200" b="1" i="1" dirty="0">
                <a:solidFill>
                  <a:schemeClr val="tx1"/>
                </a:solidFill>
              </a:rPr>
              <a:t>Behold, I come quickly; and my reward is with me, to render to each man according as his work is</a:t>
            </a:r>
            <a:r>
              <a:rPr lang="en-US" sz="3200" i="1" dirty="0">
                <a:solidFill>
                  <a:schemeClr val="tx1"/>
                </a:solidFill>
              </a:rPr>
              <a:t>.”</a:t>
            </a:r>
          </a:p>
          <a:p>
            <a:pPr marL="0" indent="0">
              <a:buNone/>
            </a:pPr>
            <a:endParaRPr lang="en-US" sz="3200" b="1" i="1" dirty="0">
              <a:solidFill>
                <a:schemeClr val="tx1"/>
              </a:solidFill>
            </a:endParaRPr>
          </a:p>
          <a:p>
            <a:r>
              <a:rPr lang="en-US" sz="3200" b="1" dirty="0">
                <a:solidFill>
                  <a:schemeClr val="tx1"/>
                </a:solidFill>
              </a:rPr>
              <a:t>Revelation 22:20</a:t>
            </a:r>
            <a:r>
              <a:rPr lang="en-US" sz="3200" dirty="0">
                <a:solidFill>
                  <a:schemeClr val="tx1"/>
                </a:solidFill>
              </a:rPr>
              <a:t>, </a:t>
            </a:r>
            <a:r>
              <a:rPr lang="en-US" sz="3200" i="1" dirty="0">
                <a:solidFill>
                  <a:schemeClr val="tx1"/>
                </a:solidFill>
              </a:rPr>
              <a:t>“</a:t>
            </a:r>
            <a:r>
              <a:rPr lang="en-US" sz="3200" b="1" i="1" dirty="0">
                <a:solidFill>
                  <a:schemeClr val="tx1"/>
                </a:solidFill>
              </a:rPr>
              <a:t>He who testifieth these things saith, Yea: I come quickly. Amen: come, Lord Jesus</a:t>
            </a:r>
            <a:r>
              <a:rPr lang="en-US" sz="3200" i="1" dirty="0">
                <a:solidFill>
                  <a:schemeClr val="tx1"/>
                </a:solidFill>
              </a:rPr>
              <a:t>.”</a:t>
            </a:r>
          </a:p>
        </p:txBody>
      </p:sp>
      <p:sp>
        <p:nvSpPr>
          <p:cNvPr id="2" name="Slide Number Placeholder 1">
            <a:extLst>
              <a:ext uri="{FF2B5EF4-FFF2-40B4-BE49-F238E27FC236}">
                <a16:creationId xmlns:a16="http://schemas.microsoft.com/office/drawing/2014/main" id="{ED0D2219-52BB-4D1A-A4F6-9B5908ECC831}"/>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71DD7C3C-26EA-48D1-89DB-82086917E937}"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5</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61285565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fade">
                                      <p:cBhvr>
                                        <p:cTn id="7" dur="1000"/>
                                        <p:tgtEl>
                                          <p:spTgt spid="8195">
                                            <p:txEl>
                                              <p:pRg st="0" end="0"/>
                                            </p:txEl>
                                          </p:spTgt>
                                        </p:tgtEl>
                                      </p:cBhvr>
                                    </p:animEffect>
                                    <p:anim calcmode="lin" valueType="num">
                                      <p:cBhvr>
                                        <p:cTn id="8" dur="1000" fill="hold"/>
                                        <p:tgtEl>
                                          <p:spTgt spid="819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819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195">
                                            <p:txEl>
                                              <p:pRg st="2" end="2"/>
                                            </p:txEl>
                                          </p:spTgt>
                                        </p:tgtEl>
                                        <p:attrNameLst>
                                          <p:attrName>style.visibility</p:attrName>
                                        </p:attrNameLst>
                                      </p:cBhvr>
                                      <p:to>
                                        <p:strVal val="visible"/>
                                      </p:to>
                                    </p:set>
                                    <p:animEffect transition="in" filter="fade">
                                      <p:cBhvr>
                                        <p:cTn id="14" dur="1000"/>
                                        <p:tgtEl>
                                          <p:spTgt spid="8195">
                                            <p:txEl>
                                              <p:pRg st="2" end="2"/>
                                            </p:txEl>
                                          </p:spTgt>
                                        </p:tgtEl>
                                      </p:cBhvr>
                                    </p:animEffect>
                                    <p:anim calcmode="lin" valueType="num">
                                      <p:cBhvr>
                                        <p:cTn id="15" dur="1000" fill="hold"/>
                                        <p:tgtEl>
                                          <p:spTgt spid="819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819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195">
                                            <p:txEl>
                                              <p:pRg st="4" end="4"/>
                                            </p:txEl>
                                          </p:spTgt>
                                        </p:tgtEl>
                                        <p:attrNameLst>
                                          <p:attrName>style.visibility</p:attrName>
                                        </p:attrNameLst>
                                      </p:cBhvr>
                                      <p:to>
                                        <p:strVal val="visible"/>
                                      </p:to>
                                    </p:set>
                                    <p:animEffect transition="in" filter="fade">
                                      <p:cBhvr>
                                        <p:cTn id="21" dur="1000"/>
                                        <p:tgtEl>
                                          <p:spTgt spid="8195">
                                            <p:txEl>
                                              <p:pRg st="4" end="4"/>
                                            </p:txEl>
                                          </p:spTgt>
                                        </p:tgtEl>
                                      </p:cBhvr>
                                    </p:animEffect>
                                    <p:anim calcmode="lin" valueType="num">
                                      <p:cBhvr>
                                        <p:cTn id="22" dur="1000" fill="hold"/>
                                        <p:tgtEl>
                                          <p:spTgt spid="8195">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819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28650" y="677042"/>
            <a:ext cx="7886700" cy="701731"/>
          </a:xfrm>
          <a:noFill/>
        </p:spPr>
        <p:txBody>
          <a:bodyPr anchor="ctr">
            <a:spAutoFit/>
          </a:bodyPr>
          <a:lstStyle/>
          <a:p>
            <a:r>
              <a:rPr lang="en-US" altLang="en-US" b="1" dirty="0">
                <a:solidFill>
                  <a:schemeClr val="tx1"/>
                </a:solidFill>
                <a:latin typeface="Arial" panose="020B0604020202020204" pitchFamily="34" charset="0"/>
                <a:cs typeface="Arial" panose="020B0604020202020204" pitchFamily="34" charset="0"/>
              </a:rPr>
              <a:t>Can It Be Understood?</a:t>
            </a:r>
          </a:p>
        </p:txBody>
      </p:sp>
      <p:sp>
        <p:nvSpPr>
          <p:cNvPr id="8195" name="Rectangle 3"/>
          <p:cNvSpPr>
            <a:spLocks noGrp="1" noChangeArrowheads="1"/>
          </p:cNvSpPr>
          <p:nvPr>
            <p:ph idx="1"/>
          </p:nvPr>
        </p:nvSpPr>
        <p:spPr>
          <a:xfrm>
            <a:off x="457199" y="1600200"/>
            <a:ext cx="8206033" cy="4388894"/>
          </a:xfrm>
          <a:noFill/>
        </p:spPr>
        <p:txBody>
          <a:bodyPr wrap="square">
            <a:spAutoFit/>
          </a:bodyPr>
          <a:lstStyle/>
          <a:p>
            <a:pPr marL="0" indent="0">
              <a:buNone/>
            </a:pPr>
            <a:r>
              <a:rPr lang="en-US" sz="3200" b="1" dirty="0">
                <a:solidFill>
                  <a:schemeClr val="tx1"/>
                </a:solidFill>
              </a:rPr>
              <a:t>Some principles we should follow. </a:t>
            </a:r>
          </a:p>
          <a:p>
            <a:pPr marL="461963" indent="-461963">
              <a:buNone/>
            </a:pPr>
            <a:r>
              <a:rPr lang="en-US" sz="3200" dirty="0">
                <a:solidFill>
                  <a:schemeClr val="tx1"/>
                </a:solidFill>
              </a:rPr>
              <a:t>1. 	What did the book mean to the people of that day?</a:t>
            </a:r>
          </a:p>
          <a:p>
            <a:pPr marL="461963" indent="-461963">
              <a:buNone/>
            </a:pPr>
            <a:r>
              <a:rPr lang="en-US" sz="3200" dirty="0">
                <a:solidFill>
                  <a:schemeClr val="tx1"/>
                </a:solidFill>
              </a:rPr>
              <a:t>2.	That would also raise the question of the date Revelation was written.</a:t>
            </a:r>
          </a:p>
          <a:p>
            <a:pPr lvl="1"/>
            <a:r>
              <a:rPr lang="en-US" sz="3200" b="1" dirty="0">
                <a:solidFill>
                  <a:schemeClr val="tx1"/>
                </a:solidFill>
              </a:rPr>
              <a:t>Early Date:</a:t>
            </a:r>
            <a:r>
              <a:rPr lang="en-US" sz="3200" dirty="0">
                <a:solidFill>
                  <a:schemeClr val="tx1"/>
                </a:solidFill>
              </a:rPr>
              <a:t> Some defend the date between 60-70 AD.</a:t>
            </a:r>
          </a:p>
          <a:p>
            <a:pPr lvl="1"/>
            <a:r>
              <a:rPr lang="en-US" sz="3200" b="1" dirty="0">
                <a:solidFill>
                  <a:schemeClr val="tx1"/>
                </a:solidFill>
              </a:rPr>
              <a:t>Late Date:</a:t>
            </a:r>
            <a:r>
              <a:rPr lang="en-US" sz="3200" dirty="0">
                <a:solidFill>
                  <a:schemeClr val="tx1"/>
                </a:solidFill>
              </a:rPr>
              <a:t> The second defended date would be about from 96-98 AD.</a:t>
            </a:r>
          </a:p>
        </p:txBody>
      </p:sp>
      <p:sp>
        <p:nvSpPr>
          <p:cNvPr id="2" name="Slide Number Placeholder 1">
            <a:extLst>
              <a:ext uri="{FF2B5EF4-FFF2-40B4-BE49-F238E27FC236}">
                <a16:creationId xmlns:a16="http://schemas.microsoft.com/office/drawing/2014/main" id="{7A48653B-BADF-4B28-AD68-3D0D5F6CE459}"/>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71DD7C3C-26EA-48D1-89DB-82086917E937}"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6</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06216754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animEffect transition="in" filter="fade">
                                      <p:cBhvr>
                                        <p:cTn id="7" dur="1000"/>
                                        <p:tgtEl>
                                          <p:spTgt spid="8195">
                                            <p:txEl>
                                              <p:pRg st="1" end="1"/>
                                            </p:txEl>
                                          </p:spTgt>
                                        </p:tgtEl>
                                      </p:cBhvr>
                                    </p:animEffect>
                                    <p:anim calcmode="lin" valueType="num">
                                      <p:cBhvr>
                                        <p:cTn id="8" dur="1000" fill="hold"/>
                                        <p:tgtEl>
                                          <p:spTgt spid="819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819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195">
                                            <p:txEl>
                                              <p:pRg st="2" end="2"/>
                                            </p:txEl>
                                          </p:spTgt>
                                        </p:tgtEl>
                                        <p:attrNameLst>
                                          <p:attrName>style.visibility</p:attrName>
                                        </p:attrNameLst>
                                      </p:cBhvr>
                                      <p:to>
                                        <p:strVal val="visible"/>
                                      </p:to>
                                    </p:set>
                                    <p:animEffect transition="in" filter="fade">
                                      <p:cBhvr>
                                        <p:cTn id="14" dur="1000"/>
                                        <p:tgtEl>
                                          <p:spTgt spid="8195">
                                            <p:txEl>
                                              <p:pRg st="2" end="2"/>
                                            </p:txEl>
                                          </p:spTgt>
                                        </p:tgtEl>
                                      </p:cBhvr>
                                    </p:animEffect>
                                    <p:anim calcmode="lin" valueType="num">
                                      <p:cBhvr>
                                        <p:cTn id="15" dur="1000" fill="hold"/>
                                        <p:tgtEl>
                                          <p:spTgt spid="8195">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8195">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8195">
                                            <p:txEl>
                                              <p:pRg st="3" end="3"/>
                                            </p:txEl>
                                          </p:spTgt>
                                        </p:tgtEl>
                                        <p:attrNameLst>
                                          <p:attrName>style.visibility</p:attrName>
                                        </p:attrNameLst>
                                      </p:cBhvr>
                                      <p:to>
                                        <p:strVal val="visible"/>
                                      </p:to>
                                    </p:set>
                                    <p:animEffect transition="in" filter="fade">
                                      <p:cBhvr>
                                        <p:cTn id="19" dur="1000"/>
                                        <p:tgtEl>
                                          <p:spTgt spid="8195">
                                            <p:txEl>
                                              <p:pRg st="3" end="3"/>
                                            </p:txEl>
                                          </p:spTgt>
                                        </p:tgtEl>
                                      </p:cBhvr>
                                    </p:animEffect>
                                    <p:anim calcmode="lin" valueType="num">
                                      <p:cBhvr>
                                        <p:cTn id="20" dur="1000" fill="hold"/>
                                        <p:tgtEl>
                                          <p:spTgt spid="8195">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8195">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8195">
                                            <p:txEl>
                                              <p:pRg st="4" end="4"/>
                                            </p:txEl>
                                          </p:spTgt>
                                        </p:tgtEl>
                                        <p:attrNameLst>
                                          <p:attrName>style.visibility</p:attrName>
                                        </p:attrNameLst>
                                      </p:cBhvr>
                                      <p:to>
                                        <p:strVal val="visible"/>
                                      </p:to>
                                    </p:set>
                                    <p:animEffect transition="in" filter="fade">
                                      <p:cBhvr>
                                        <p:cTn id="24" dur="1000"/>
                                        <p:tgtEl>
                                          <p:spTgt spid="8195">
                                            <p:txEl>
                                              <p:pRg st="4" end="4"/>
                                            </p:txEl>
                                          </p:spTgt>
                                        </p:tgtEl>
                                      </p:cBhvr>
                                    </p:animEffect>
                                    <p:anim calcmode="lin" valueType="num">
                                      <p:cBhvr>
                                        <p:cTn id="25" dur="1000" fill="hold"/>
                                        <p:tgtEl>
                                          <p:spTgt spid="8195">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8195">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28650" y="677042"/>
            <a:ext cx="7886700" cy="701731"/>
          </a:xfrm>
          <a:noFill/>
        </p:spPr>
        <p:txBody>
          <a:bodyPr anchor="ctr">
            <a:spAutoFit/>
          </a:bodyPr>
          <a:lstStyle/>
          <a:p>
            <a:r>
              <a:rPr lang="en-US" altLang="en-US" b="1" dirty="0">
                <a:solidFill>
                  <a:schemeClr val="tx1"/>
                </a:solidFill>
                <a:latin typeface="Arial" panose="020B0604020202020204" pitchFamily="34" charset="0"/>
                <a:cs typeface="Arial" panose="020B0604020202020204" pitchFamily="34" charset="0"/>
              </a:rPr>
              <a:t>Can It Be Understood?</a:t>
            </a:r>
          </a:p>
        </p:txBody>
      </p:sp>
      <p:sp>
        <p:nvSpPr>
          <p:cNvPr id="8195" name="Rectangle 3"/>
          <p:cNvSpPr>
            <a:spLocks noGrp="1" noChangeArrowheads="1"/>
          </p:cNvSpPr>
          <p:nvPr>
            <p:ph idx="1"/>
          </p:nvPr>
        </p:nvSpPr>
        <p:spPr>
          <a:xfrm>
            <a:off x="457200" y="1828800"/>
            <a:ext cx="8215460" cy="3404009"/>
          </a:xfrm>
          <a:noFill/>
        </p:spPr>
        <p:txBody>
          <a:bodyPr wrap="square">
            <a:spAutoFit/>
          </a:bodyPr>
          <a:lstStyle/>
          <a:p>
            <a:pPr marL="0" indent="0">
              <a:buNone/>
            </a:pPr>
            <a:r>
              <a:rPr lang="en-US" sz="3200" b="1" dirty="0">
                <a:solidFill>
                  <a:schemeClr val="tx1"/>
                </a:solidFill>
              </a:rPr>
              <a:t>Some principles we should follow. </a:t>
            </a:r>
          </a:p>
          <a:p>
            <a:pPr marL="0" indent="0">
              <a:buNone/>
            </a:pPr>
            <a:r>
              <a:rPr lang="en-US" sz="3200" dirty="0">
                <a:solidFill>
                  <a:schemeClr val="tx1"/>
                </a:solidFill>
              </a:rPr>
              <a:t>3.	How shall we understand the book in the 	light of the </a:t>
            </a:r>
            <a:r>
              <a:rPr lang="en-US" sz="3600" b="1" u="sng" dirty="0">
                <a:solidFill>
                  <a:schemeClr val="tx1"/>
                </a:solidFill>
                <a:effectLst>
                  <a:outerShdw blurRad="38100" dist="38100" dir="2700000" algn="tl">
                    <a:srgbClr val="000000">
                      <a:alpha val="43137"/>
                    </a:srgbClr>
                  </a:outerShdw>
                </a:effectLst>
              </a:rPr>
              <a:t>Old Testament</a:t>
            </a:r>
            <a:r>
              <a:rPr lang="en-US" sz="3600" b="1" dirty="0">
                <a:solidFill>
                  <a:schemeClr val="tx1"/>
                </a:solidFill>
                <a:effectLst>
                  <a:outerShdw blurRad="38100" dist="38100" dir="2700000" algn="tl">
                    <a:srgbClr val="000000">
                      <a:alpha val="43137"/>
                    </a:srgbClr>
                  </a:outerShdw>
                </a:effectLst>
              </a:rPr>
              <a:t> </a:t>
            </a:r>
            <a:r>
              <a:rPr lang="en-US" sz="3200" dirty="0">
                <a:solidFill>
                  <a:schemeClr val="tx1"/>
                </a:solidFill>
              </a:rPr>
              <a:t>prophets?</a:t>
            </a:r>
          </a:p>
          <a:p>
            <a:pPr lvl="1"/>
            <a:r>
              <a:rPr lang="en-US" sz="3200" dirty="0">
                <a:solidFill>
                  <a:schemeClr val="tx1"/>
                </a:solidFill>
              </a:rPr>
              <a:t>There are in Revelation some 400 or more allusions to the Old Testament, </a:t>
            </a:r>
            <a:r>
              <a:rPr lang="en-US" sz="3200" u="sng" dirty="0">
                <a:solidFill>
                  <a:schemeClr val="tx1"/>
                </a:solidFill>
              </a:rPr>
              <a:t>but not one single direct quotation</a:t>
            </a:r>
            <a:r>
              <a:rPr lang="en-US" sz="3200" dirty="0">
                <a:solidFill>
                  <a:schemeClr val="tx1"/>
                </a:solidFill>
              </a:rPr>
              <a:t>. (THERE ARE ONLY 404 verses in the book of Revelation.)</a:t>
            </a:r>
            <a:endParaRPr lang="en-US" altLang="en-US" sz="3200" dirty="0">
              <a:solidFill>
                <a:schemeClr val="tx1"/>
              </a:solidFill>
              <a:latin typeface="Arial" panose="020B060402020202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934EA4D3-4EED-4721-8EFE-AD623C9498EE}"/>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71DD7C3C-26EA-48D1-89DB-82086917E937}"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7</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18245957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animEffect transition="in" filter="fade">
                                      <p:cBhvr>
                                        <p:cTn id="7" dur="1000"/>
                                        <p:tgtEl>
                                          <p:spTgt spid="8195">
                                            <p:txEl>
                                              <p:pRg st="1" end="1"/>
                                            </p:txEl>
                                          </p:spTgt>
                                        </p:tgtEl>
                                      </p:cBhvr>
                                    </p:animEffect>
                                    <p:anim calcmode="lin" valueType="num">
                                      <p:cBhvr>
                                        <p:cTn id="8" dur="1000" fill="hold"/>
                                        <p:tgtEl>
                                          <p:spTgt spid="8195">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8195">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8195">
                                            <p:txEl>
                                              <p:pRg st="2" end="2"/>
                                            </p:txEl>
                                          </p:spTgt>
                                        </p:tgtEl>
                                        <p:attrNameLst>
                                          <p:attrName>style.visibility</p:attrName>
                                        </p:attrNameLst>
                                      </p:cBhvr>
                                      <p:to>
                                        <p:strVal val="visible"/>
                                      </p:to>
                                    </p:set>
                                    <p:animEffect transition="in" filter="fade">
                                      <p:cBhvr>
                                        <p:cTn id="12" dur="1000"/>
                                        <p:tgtEl>
                                          <p:spTgt spid="8195">
                                            <p:txEl>
                                              <p:pRg st="2" end="2"/>
                                            </p:txEl>
                                          </p:spTgt>
                                        </p:tgtEl>
                                      </p:cBhvr>
                                    </p:animEffect>
                                    <p:anim calcmode="lin" valueType="num">
                                      <p:cBhvr>
                                        <p:cTn id="13" dur="1000" fill="hold"/>
                                        <p:tgtEl>
                                          <p:spTgt spid="8195">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819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28650" y="299964"/>
            <a:ext cx="7886700" cy="701731"/>
          </a:xfrm>
          <a:noFill/>
        </p:spPr>
        <p:txBody>
          <a:bodyPr anchor="ctr">
            <a:spAutoFit/>
          </a:bodyPr>
          <a:lstStyle/>
          <a:p>
            <a:r>
              <a:rPr lang="en-US" altLang="en-US" b="1" dirty="0">
                <a:solidFill>
                  <a:schemeClr val="tx1"/>
                </a:solidFill>
                <a:latin typeface="Arial" panose="020B0604020202020204" pitchFamily="34" charset="0"/>
                <a:cs typeface="Arial" panose="020B0604020202020204" pitchFamily="34" charset="0"/>
              </a:rPr>
              <a:t>Methods of Interpretation</a:t>
            </a:r>
          </a:p>
        </p:txBody>
      </p:sp>
      <p:sp>
        <p:nvSpPr>
          <p:cNvPr id="13315" name="Rectangle 3"/>
          <p:cNvSpPr>
            <a:spLocks noGrp="1" noChangeArrowheads="1"/>
          </p:cNvSpPr>
          <p:nvPr>
            <p:ph idx="1"/>
          </p:nvPr>
        </p:nvSpPr>
        <p:spPr>
          <a:xfrm>
            <a:off x="228599" y="1159497"/>
            <a:ext cx="8670303" cy="5646674"/>
          </a:xfrm>
          <a:noFill/>
        </p:spPr>
        <p:txBody>
          <a:bodyPr wrap="square">
            <a:spAutoFit/>
          </a:bodyPr>
          <a:lstStyle/>
          <a:p>
            <a:pPr marL="0" indent="0">
              <a:buNone/>
            </a:pPr>
            <a:r>
              <a:rPr lang="en-US" altLang="en-US" sz="2800" b="1" dirty="0">
                <a:solidFill>
                  <a:schemeClr val="tx1"/>
                </a:solidFill>
                <a:latin typeface="Arial" panose="020B0604020202020204" pitchFamily="34" charset="0"/>
                <a:cs typeface="Arial" panose="020B0604020202020204" pitchFamily="34" charset="0"/>
              </a:rPr>
              <a:t>FUTURIST METHOD</a:t>
            </a:r>
            <a:r>
              <a:rPr lang="en-US" sz="2800" b="1" dirty="0">
                <a:solidFill>
                  <a:schemeClr val="tx1"/>
                </a:solidFill>
              </a:rPr>
              <a:t> – Premillennialism</a:t>
            </a:r>
          </a:p>
          <a:p>
            <a:r>
              <a:rPr lang="en-US" sz="2800" dirty="0">
                <a:solidFill>
                  <a:schemeClr val="tx1"/>
                </a:solidFill>
              </a:rPr>
              <a:t>Chapters 1-3 Fulfilled already.</a:t>
            </a:r>
          </a:p>
          <a:p>
            <a:r>
              <a:rPr lang="en-US" sz="2800" dirty="0">
                <a:solidFill>
                  <a:schemeClr val="tx1"/>
                </a:solidFill>
              </a:rPr>
              <a:t>Chapters 4-19 as being future. They will be fulfilled just before the Second Coming of the Christ.</a:t>
            </a:r>
          </a:p>
          <a:p>
            <a:r>
              <a:rPr lang="en-US" sz="2800" dirty="0">
                <a:solidFill>
                  <a:schemeClr val="tx1"/>
                </a:solidFill>
              </a:rPr>
              <a:t>Chapter 20:1-10 the (millennial reign of Christ on earth) 1000 years and then the loosing of Satan (the millennial ends in failure).</a:t>
            </a:r>
          </a:p>
          <a:p>
            <a:r>
              <a:rPr lang="en-US" sz="2800" dirty="0">
                <a:solidFill>
                  <a:schemeClr val="tx1"/>
                </a:solidFill>
              </a:rPr>
              <a:t>Chapter 20:11-15 the judgment, then the final state.</a:t>
            </a:r>
          </a:p>
          <a:p>
            <a:r>
              <a:rPr lang="en-US" sz="2800" dirty="0">
                <a:solidFill>
                  <a:schemeClr val="tx1"/>
                </a:solidFill>
              </a:rPr>
              <a:t>This theory is rejected, for it is contradictory to all of the teachings of the Old Testament prophets concerning Christ’s reign as King (cf. Daniel 7:13-14; 1 Corinthians 15:24). Christ is not coming to set up a kingdom, rather to deliver the Kingdom to God.</a:t>
            </a:r>
            <a:endParaRPr lang="en-US" altLang="en-US" sz="2800" dirty="0">
              <a:solidFill>
                <a:schemeClr val="tx1"/>
              </a:solidFill>
              <a:latin typeface="Arial" panose="020B060402020202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1A922A78-8CCF-4BE7-AAB3-553B706ED6B5}"/>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71DD7C3C-26EA-48D1-89DB-82086917E937}"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8</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50915086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Effect transition="in" filter="fade">
                                      <p:cBhvr>
                                        <p:cTn id="7" dur="1000"/>
                                        <p:tgtEl>
                                          <p:spTgt spid="13315">
                                            <p:txEl>
                                              <p:pRg st="0" end="0"/>
                                            </p:txEl>
                                          </p:spTgt>
                                        </p:tgtEl>
                                      </p:cBhvr>
                                    </p:animEffect>
                                    <p:anim calcmode="lin" valueType="num">
                                      <p:cBhvr>
                                        <p:cTn id="8" dur="1000" fill="hold"/>
                                        <p:tgtEl>
                                          <p:spTgt spid="1331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331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3315">
                                            <p:txEl>
                                              <p:pRg st="1" end="1"/>
                                            </p:txEl>
                                          </p:spTgt>
                                        </p:tgtEl>
                                        <p:attrNameLst>
                                          <p:attrName>style.visibility</p:attrName>
                                        </p:attrNameLst>
                                      </p:cBhvr>
                                      <p:to>
                                        <p:strVal val="visible"/>
                                      </p:to>
                                    </p:set>
                                    <p:animEffect transition="in" filter="fade">
                                      <p:cBhvr>
                                        <p:cTn id="14" dur="1000"/>
                                        <p:tgtEl>
                                          <p:spTgt spid="13315">
                                            <p:txEl>
                                              <p:pRg st="1" end="1"/>
                                            </p:txEl>
                                          </p:spTgt>
                                        </p:tgtEl>
                                      </p:cBhvr>
                                    </p:animEffect>
                                    <p:anim calcmode="lin" valueType="num">
                                      <p:cBhvr>
                                        <p:cTn id="15" dur="1000" fill="hold"/>
                                        <p:tgtEl>
                                          <p:spTgt spid="1331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331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3315">
                                            <p:txEl>
                                              <p:pRg st="2" end="2"/>
                                            </p:txEl>
                                          </p:spTgt>
                                        </p:tgtEl>
                                        <p:attrNameLst>
                                          <p:attrName>style.visibility</p:attrName>
                                        </p:attrNameLst>
                                      </p:cBhvr>
                                      <p:to>
                                        <p:strVal val="visible"/>
                                      </p:to>
                                    </p:set>
                                    <p:animEffect transition="in" filter="fade">
                                      <p:cBhvr>
                                        <p:cTn id="21" dur="1000"/>
                                        <p:tgtEl>
                                          <p:spTgt spid="13315">
                                            <p:txEl>
                                              <p:pRg st="2" end="2"/>
                                            </p:txEl>
                                          </p:spTgt>
                                        </p:tgtEl>
                                      </p:cBhvr>
                                    </p:animEffect>
                                    <p:anim calcmode="lin" valueType="num">
                                      <p:cBhvr>
                                        <p:cTn id="22" dur="1000" fill="hold"/>
                                        <p:tgtEl>
                                          <p:spTgt spid="1331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331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3315">
                                            <p:txEl>
                                              <p:pRg st="3" end="3"/>
                                            </p:txEl>
                                          </p:spTgt>
                                        </p:tgtEl>
                                        <p:attrNameLst>
                                          <p:attrName>style.visibility</p:attrName>
                                        </p:attrNameLst>
                                      </p:cBhvr>
                                      <p:to>
                                        <p:strVal val="visible"/>
                                      </p:to>
                                    </p:set>
                                    <p:animEffect transition="in" filter="fade">
                                      <p:cBhvr>
                                        <p:cTn id="28" dur="1000"/>
                                        <p:tgtEl>
                                          <p:spTgt spid="13315">
                                            <p:txEl>
                                              <p:pRg st="3" end="3"/>
                                            </p:txEl>
                                          </p:spTgt>
                                        </p:tgtEl>
                                      </p:cBhvr>
                                    </p:animEffect>
                                    <p:anim calcmode="lin" valueType="num">
                                      <p:cBhvr>
                                        <p:cTn id="29" dur="1000" fill="hold"/>
                                        <p:tgtEl>
                                          <p:spTgt spid="1331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331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3315">
                                            <p:txEl>
                                              <p:pRg st="4" end="4"/>
                                            </p:txEl>
                                          </p:spTgt>
                                        </p:tgtEl>
                                        <p:attrNameLst>
                                          <p:attrName>style.visibility</p:attrName>
                                        </p:attrNameLst>
                                      </p:cBhvr>
                                      <p:to>
                                        <p:strVal val="visible"/>
                                      </p:to>
                                    </p:set>
                                    <p:animEffect transition="in" filter="fade">
                                      <p:cBhvr>
                                        <p:cTn id="35" dur="1000"/>
                                        <p:tgtEl>
                                          <p:spTgt spid="13315">
                                            <p:txEl>
                                              <p:pRg st="4" end="4"/>
                                            </p:txEl>
                                          </p:spTgt>
                                        </p:tgtEl>
                                      </p:cBhvr>
                                    </p:animEffect>
                                    <p:anim calcmode="lin" valueType="num">
                                      <p:cBhvr>
                                        <p:cTn id="36" dur="1000" fill="hold"/>
                                        <p:tgtEl>
                                          <p:spTgt spid="13315">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331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13315">
                                            <p:txEl>
                                              <p:pRg st="5" end="5"/>
                                            </p:txEl>
                                          </p:spTgt>
                                        </p:tgtEl>
                                        <p:attrNameLst>
                                          <p:attrName>style.visibility</p:attrName>
                                        </p:attrNameLst>
                                      </p:cBhvr>
                                      <p:to>
                                        <p:strVal val="visible"/>
                                      </p:to>
                                    </p:set>
                                    <p:animEffect transition="in" filter="fade">
                                      <p:cBhvr>
                                        <p:cTn id="42" dur="1000"/>
                                        <p:tgtEl>
                                          <p:spTgt spid="13315">
                                            <p:txEl>
                                              <p:pRg st="5" end="5"/>
                                            </p:txEl>
                                          </p:spTgt>
                                        </p:tgtEl>
                                      </p:cBhvr>
                                    </p:animEffect>
                                    <p:anim calcmode="lin" valueType="num">
                                      <p:cBhvr>
                                        <p:cTn id="43" dur="1000" fill="hold"/>
                                        <p:tgtEl>
                                          <p:spTgt spid="13315">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13315">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628650" y="677042"/>
            <a:ext cx="7886700" cy="701731"/>
          </a:xfrm>
          <a:noFill/>
        </p:spPr>
        <p:txBody>
          <a:bodyPr anchor="ctr">
            <a:spAutoFit/>
          </a:bodyPr>
          <a:lstStyle/>
          <a:p>
            <a:r>
              <a:rPr lang="en-US" altLang="en-US" b="1" dirty="0">
                <a:solidFill>
                  <a:schemeClr val="tx1"/>
                </a:solidFill>
                <a:latin typeface="Arial" panose="020B0604020202020204" pitchFamily="34" charset="0"/>
                <a:cs typeface="Arial" panose="020B0604020202020204" pitchFamily="34" charset="0"/>
              </a:rPr>
              <a:t>Methods of Interpretation</a:t>
            </a:r>
          </a:p>
        </p:txBody>
      </p:sp>
      <p:sp>
        <p:nvSpPr>
          <p:cNvPr id="13315" name="Rectangle 3"/>
          <p:cNvSpPr>
            <a:spLocks noGrp="1" noChangeArrowheads="1"/>
          </p:cNvSpPr>
          <p:nvPr>
            <p:ph idx="1"/>
          </p:nvPr>
        </p:nvSpPr>
        <p:spPr>
          <a:xfrm>
            <a:off x="228599" y="1828800"/>
            <a:ext cx="8670303" cy="4175502"/>
          </a:xfrm>
          <a:noFill/>
        </p:spPr>
        <p:txBody>
          <a:bodyPr wrap="square">
            <a:spAutoFit/>
          </a:bodyPr>
          <a:lstStyle/>
          <a:p>
            <a:pPr marL="0" indent="0">
              <a:buNone/>
            </a:pPr>
            <a:r>
              <a:rPr lang="en-US" sz="2800" b="1" dirty="0">
                <a:solidFill>
                  <a:schemeClr val="tx1"/>
                </a:solidFill>
              </a:rPr>
              <a:t>CONTINUOUS-HISTORICAL</a:t>
            </a:r>
            <a:r>
              <a:rPr lang="en-US" dirty="0">
                <a:solidFill>
                  <a:schemeClr val="tx1"/>
                </a:solidFill>
              </a:rPr>
              <a:t> – </a:t>
            </a:r>
            <a:r>
              <a:rPr lang="en-US" sz="2800" dirty="0">
                <a:solidFill>
                  <a:schemeClr val="tx1"/>
                </a:solidFill>
              </a:rPr>
              <a:t>This theory presents the book as a forecast of the body of Christ the “church.” (Apostasy) rise of the pope (Catholic church), Islam, reformation, and restoration, etc.</a:t>
            </a:r>
          </a:p>
          <a:p>
            <a:r>
              <a:rPr lang="en-US" sz="2800" dirty="0">
                <a:solidFill>
                  <a:schemeClr val="tx1"/>
                </a:solidFill>
              </a:rPr>
              <a:t>NOTE: This is not true for if it were true it would have no meaning to the people of the first century who were being persecuted by Rome!</a:t>
            </a:r>
          </a:p>
          <a:p>
            <a:r>
              <a:rPr lang="en-US" sz="2800" dirty="0">
                <a:solidFill>
                  <a:schemeClr val="tx1"/>
                </a:solidFill>
              </a:rPr>
              <a:t>How would we know, in regards to Armageddon, which battle in history this would be? This does not fit in harmony with the internal evidence in Revelation at all.</a:t>
            </a:r>
            <a:endParaRPr lang="en-US" altLang="en-US" sz="2000" dirty="0">
              <a:solidFill>
                <a:schemeClr val="tx1"/>
              </a:solidFill>
              <a:latin typeface="Arial" panose="020B0604020202020204" pitchFamily="34" charset="0"/>
              <a:cs typeface="Arial" panose="020B0604020202020204" pitchFamily="34" charset="0"/>
            </a:endParaRPr>
          </a:p>
        </p:txBody>
      </p:sp>
      <p:sp>
        <p:nvSpPr>
          <p:cNvPr id="2" name="Slide Number Placeholder 1">
            <a:extLst>
              <a:ext uri="{FF2B5EF4-FFF2-40B4-BE49-F238E27FC236}">
                <a16:creationId xmlns:a16="http://schemas.microsoft.com/office/drawing/2014/main" id="{DCA9DB06-C9FB-4655-AD48-2FBCBE61E7D4}"/>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71DD7C3C-26EA-48D1-89DB-82086917E937}"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9</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221574094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Effect transition="in" filter="fade">
                                      <p:cBhvr>
                                        <p:cTn id="7" dur="1000"/>
                                        <p:tgtEl>
                                          <p:spTgt spid="13315">
                                            <p:txEl>
                                              <p:pRg st="0" end="0"/>
                                            </p:txEl>
                                          </p:spTgt>
                                        </p:tgtEl>
                                      </p:cBhvr>
                                    </p:animEffect>
                                    <p:anim calcmode="lin" valueType="num">
                                      <p:cBhvr>
                                        <p:cTn id="8" dur="1000" fill="hold"/>
                                        <p:tgtEl>
                                          <p:spTgt spid="1331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331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3315">
                                            <p:txEl>
                                              <p:pRg st="1" end="1"/>
                                            </p:txEl>
                                          </p:spTgt>
                                        </p:tgtEl>
                                        <p:attrNameLst>
                                          <p:attrName>style.visibility</p:attrName>
                                        </p:attrNameLst>
                                      </p:cBhvr>
                                      <p:to>
                                        <p:strVal val="visible"/>
                                      </p:to>
                                    </p:set>
                                    <p:animEffect transition="in" filter="fade">
                                      <p:cBhvr>
                                        <p:cTn id="14" dur="1000"/>
                                        <p:tgtEl>
                                          <p:spTgt spid="13315">
                                            <p:txEl>
                                              <p:pRg st="1" end="1"/>
                                            </p:txEl>
                                          </p:spTgt>
                                        </p:tgtEl>
                                      </p:cBhvr>
                                    </p:animEffect>
                                    <p:anim calcmode="lin" valueType="num">
                                      <p:cBhvr>
                                        <p:cTn id="15" dur="1000" fill="hold"/>
                                        <p:tgtEl>
                                          <p:spTgt spid="1331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331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3315">
                                            <p:txEl>
                                              <p:pRg st="2" end="2"/>
                                            </p:txEl>
                                          </p:spTgt>
                                        </p:tgtEl>
                                        <p:attrNameLst>
                                          <p:attrName>style.visibility</p:attrName>
                                        </p:attrNameLst>
                                      </p:cBhvr>
                                      <p:to>
                                        <p:strVal val="visible"/>
                                      </p:to>
                                    </p:set>
                                    <p:animEffect transition="in" filter="fade">
                                      <p:cBhvr>
                                        <p:cTn id="21" dur="1000"/>
                                        <p:tgtEl>
                                          <p:spTgt spid="13315">
                                            <p:txEl>
                                              <p:pRg st="2" end="2"/>
                                            </p:txEl>
                                          </p:spTgt>
                                        </p:tgtEl>
                                      </p:cBhvr>
                                    </p:animEffect>
                                    <p:anim calcmode="lin" valueType="num">
                                      <p:cBhvr>
                                        <p:cTn id="22" dur="1000" fill="hold"/>
                                        <p:tgtEl>
                                          <p:spTgt spid="1331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331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p:bldLst>
  </p:timing>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1315</TotalTime>
  <Words>3115</Words>
  <Application>Microsoft Office PowerPoint</Application>
  <PresentationFormat>On-screen Show (4:3)</PresentationFormat>
  <Paragraphs>242</Paragraphs>
  <Slides>34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34</vt:i4>
      </vt:variant>
    </vt:vector>
  </HeadingPairs>
  <TitlesOfParts>
    <vt:vector size="40" baseType="lpstr">
      <vt:lpstr>Arial</vt:lpstr>
      <vt:lpstr>Calibri</vt:lpstr>
      <vt:lpstr>Corbel</vt:lpstr>
      <vt:lpstr>Times New Roman</vt:lpstr>
      <vt:lpstr>Wingdings</vt:lpstr>
      <vt:lpstr>Depth</vt:lpstr>
      <vt:lpstr>A Study Of  The Book Of Revelation</vt:lpstr>
      <vt:lpstr>Resources used:</vt:lpstr>
      <vt:lpstr>Can It Be Understood?</vt:lpstr>
      <vt:lpstr>Can It Be Understood?</vt:lpstr>
      <vt:lpstr>Can It Be Understood?</vt:lpstr>
      <vt:lpstr>Can It Be Understood?</vt:lpstr>
      <vt:lpstr>Can It Be Understood?</vt:lpstr>
      <vt:lpstr>Methods of Interpretation</vt:lpstr>
      <vt:lpstr>Methods of Interpretation</vt:lpstr>
      <vt:lpstr>Methods of Interpretation</vt:lpstr>
      <vt:lpstr>Methods of Interpretation</vt:lpstr>
      <vt:lpstr>Methods of Interpretation</vt:lpstr>
      <vt:lpstr>Background/Circumstances</vt:lpstr>
      <vt:lpstr>Persecution From Authorities</vt:lpstr>
      <vt:lpstr>Persecution From Authorities</vt:lpstr>
      <vt:lpstr>Warnings About Persecution</vt:lpstr>
      <vt:lpstr>Warnings About Persecution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Message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Book Of Revelation (4-26-20)</dc:title>
  <dc:creator>mgalloway2715@gmail.com</dc:creator>
  <cp:lastModifiedBy>Richard Lidh</cp:lastModifiedBy>
  <cp:revision>51</cp:revision>
  <cp:lastPrinted>2020-04-26T23:00:55Z</cp:lastPrinted>
  <dcterms:created xsi:type="dcterms:W3CDTF">2020-04-25T20:43:23Z</dcterms:created>
  <dcterms:modified xsi:type="dcterms:W3CDTF">2020-04-26T23:01:00Z</dcterms:modified>
</cp:coreProperties>
</file>